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7" r:id="rId2"/>
    <p:sldId id="260" r:id="rId3"/>
    <p:sldId id="275" r:id="rId4"/>
    <p:sldId id="276" r:id="rId5"/>
    <p:sldId id="277" r:id="rId6"/>
    <p:sldId id="274" r:id="rId7"/>
    <p:sldId id="288" r:id="rId8"/>
    <p:sldId id="261" r:id="rId9"/>
    <p:sldId id="267" r:id="rId10"/>
    <p:sldId id="268" r:id="rId11"/>
    <p:sldId id="272" r:id="rId12"/>
    <p:sldId id="269" r:id="rId13"/>
    <p:sldId id="273" r:id="rId14"/>
    <p:sldId id="281" r:id="rId15"/>
    <p:sldId id="282" r:id="rId16"/>
    <p:sldId id="283" r:id="rId17"/>
    <p:sldId id="280" r:id="rId18"/>
    <p:sldId id="285" r:id="rId19"/>
    <p:sldId id="286" r:id="rId20"/>
    <p:sldId id="287" r:id="rId21"/>
    <p:sldId id="289" r:id="rId22"/>
    <p:sldId id="263" r:id="rId23"/>
    <p:sldId id="265" r:id="rId24"/>
    <p:sldId id="291" r:id="rId25"/>
    <p:sldId id="292" r:id="rId26"/>
    <p:sldId id="293" r:id="rId27"/>
    <p:sldId id="295" r:id="rId28"/>
    <p:sldId id="296" r:id="rId29"/>
    <p:sldId id="290" r:id="rId30"/>
    <p:sldId id="298" r:id="rId31"/>
    <p:sldId id="299" r:id="rId32"/>
    <p:sldId id="300" r:id="rId33"/>
    <p:sldId id="302" r:id="rId34"/>
    <p:sldId id="303" r:id="rId35"/>
    <p:sldId id="304" r:id="rId36"/>
    <p:sldId id="305" r:id="rId37"/>
    <p:sldId id="306" r:id="rId38"/>
    <p:sldId id="307" r:id="rId39"/>
    <p:sldId id="308" r:id="rId40"/>
    <p:sldId id="309" r:id="rId41"/>
    <p:sldId id="310" r:id="rId42"/>
    <p:sldId id="294" r:id="rId43"/>
    <p:sldId id="259" r:id="rId4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79E6AF4-3020-4D75-9DB6-CD4B83F7E9B0}">
          <p14:sldIdLst>
            <p14:sldId id="257"/>
            <p14:sldId id="260"/>
            <p14:sldId id="275"/>
            <p14:sldId id="276"/>
            <p14:sldId id="277"/>
            <p14:sldId id="274"/>
            <p14:sldId id="288"/>
            <p14:sldId id="261"/>
            <p14:sldId id="267"/>
            <p14:sldId id="268"/>
            <p14:sldId id="272"/>
            <p14:sldId id="269"/>
            <p14:sldId id="273"/>
            <p14:sldId id="281"/>
            <p14:sldId id="282"/>
            <p14:sldId id="283"/>
            <p14:sldId id="280"/>
            <p14:sldId id="285"/>
          </p14:sldIdLst>
        </p14:section>
        <p14:section name="Sección sin título" id="{31293F5D-0B69-4FE5-80B4-E5D8BA3386A0}">
          <p14:sldIdLst>
            <p14:sldId id="286"/>
            <p14:sldId id="287"/>
            <p14:sldId id="289"/>
            <p14:sldId id="263"/>
            <p14:sldId id="265"/>
            <p14:sldId id="291"/>
            <p14:sldId id="292"/>
            <p14:sldId id="293"/>
            <p14:sldId id="295"/>
            <p14:sldId id="296"/>
            <p14:sldId id="290"/>
            <p14:sldId id="298"/>
            <p14:sldId id="299"/>
            <p14:sldId id="300"/>
            <p14:sldId id="302"/>
            <p14:sldId id="303"/>
            <p14:sldId id="304"/>
            <p14:sldId id="305"/>
            <p14:sldId id="306"/>
            <p14:sldId id="307"/>
            <p14:sldId id="308"/>
            <p14:sldId id="309"/>
            <p14:sldId id="310"/>
            <p14:sldId id="294"/>
            <p14:sldId id="25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6" d="100"/>
          <a:sy n="76" d="100"/>
        </p:scale>
        <p:origin x="-26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AF9F1-B71B-4A27-B338-8D3F9F4FF352}" type="datetimeFigureOut">
              <a:rPr lang="es-CR" smtClean="0"/>
              <a:t>30/4/2019</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27477-2B4F-4BFA-9B80-9CB913B9E786}" type="slidenum">
              <a:rPr lang="es-CR" smtClean="0"/>
              <a:t>‹Nº›</a:t>
            </a:fld>
            <a:endParaRPr lang="es-CR"/>
          </a:p>
        </p:txBody>
      </p:sp>
    </p:spTree>
    <p:extLst>
      <p:ext uri="{BB962C8B-B14F-4D97-AF65-F5344CB8AC3E}">
        <p14:creationId xmlns:p14="http://schemas.microsoft.com/office/powerpoint/2010/main" val="155021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30099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270892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276382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293212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12734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17523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223704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119546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230909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57577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88135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34863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286357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99181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291737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136045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284486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747679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385363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358516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98807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193681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115718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738308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4005921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32</a:t>
            </a:fld>
            <a:endParaRPr lang="en-US" dirty="0"/>
          </a:p>
        </p:txBody>
      </p:sp>
    </p:spTree>
    <p:extLst>
      <p:ext uri="{BB962C8B-B14F-4D97-AF65-F5344CB8AC3E}">
        <p14:creationId xmlns:p14="http://schemas.microsoft.com/office/powerpoint/2010/main" val="3224495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33</a:t>
            </a:fld>
            <a:endParaRPr lang="en-US" dirty="0"/>
          </a:p>
        </p:txBody>
      </p:sp>
    </p:spTree>
    <p:extLst>
      <p:ext uri="{BB962C8B-B14F-4D97-AF65-F5344CB8AC3E}">
        <p14:creationId xmlns:p14="http://schemas.microsoft.com/office/powerpoint/2010/main" val="1854449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34</a:t>
            </a:fld>
            <a:endParaRPr lang="en-US" dirty="0"/>
          </a:p>
        </p:txBody>
      </p:sp>
    </p:spTree>
    <p:extLst>
      <p:ext uri="{BB962C8B-B14F-4D97-AF65-F5344CB8AC3E}">
        <p14:creationId xmlns:p14="http://schemas.microsoft.com/office/powerpoint/2010/main" val="2369547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35</a:t>
            </a:fld>
            <a:endParaRPr lang="en-US" dirty="0"/>
          </a:p>
        </p:txBody>
      </p:sp>
    </p:spTree>
    <p:extLst>
      <p:ext uri="{BB962C8B-B14F-4D97-AF65-F5344CB8AC3E}">
        <p14:creationId xmlns:p14="http://schemas.microsoft.com/office/powerpoint/2010/main" val="462867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1604031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37</a:t>
            </a:fld>
            <a:endParaRPr lang="en-US" dirty="0"/>
          </a:p>
        </p:txBody>
      </p:sp>
    </p:spTree>
    <p:extLst>
      <p:ext uri="{BB962C8B-B14F-4D97-AF65-F5344CB8AC3E}">
        <p14:creationId xmlns:p14="http://schemas.microsoft.com/office/powerpoint/2010/main" val="1060828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38</a:t>
            </a:fld>
            <a:endParaRPr lang="en-US" dirty="0"/>
          </a:p>
        </p:txBody>
      </p:sp>
    </p:spTree>
    <p:extLst>
      <p:ext uri="{BB962C8B-B14F-4D97-AF65-F5344CB8AC3E}">
        <p14:creationId xmlns:p14="http://schemas.microsoft.com/office/powerpoint/2010/main" val="1486772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39</a:t>
            </a:fld>
            <a:endParaRPr lang="en-US" dirty="0"/>
          </a:p>
        </p:txBody>
      </p:sp>
    </p:spTree>
    <p:extLst>
      <p:ext uri="{BB962C8B-B14F-4D97-AF65-F5344CB8AC3E}">
        <p14:creationId xmlns:p14="http://schemas.microsoft.com/office/powerpoint/2010/main" val="52464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3249637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40</a:t>
            </a:fld>
            <a:endParaRPr lang="en-US" dirty="0"/>
          </a:p>
        </p:txBody>
      </p:sp>
    </p:spTree>
    <p:extLst>
      <p:ext uri="{BB962C8B-B14F-4D97-AF65-F5344CB8AC3E}">
        <p14:creationId xmlns:p14="http://schemas.microsoft.com/office/powerpoint/2010/main" val="856551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41</a:t>
            </a:fld>
            <a:endParaRPr lang="en-US" dirty="0"/>
          </a:p>
        </p:txBody>
      </p:sp>
    </p:spTree>
    <p:extLst>
      <p:ext uri="{BB962C8B-B14F-4D97-AF65-F5344CB8AC3E}">
        <p14:creationId xmlns:p14="http://schemas.microsoft.com/office/powerpoint/2010/main" val="3643113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42</a:t>
            </a:fld>
            <a:endParaRPr lang="en-US" dirty="0"/>
          </a:p>
        </p:txBody>
      </p:sp>
    </p:spTree>
    <p:extLst>
      <p:ext uri="{BB962C8B-B14F-4D97-AF65-F5344CB8AC3E}">
        <p14:creationId xmlns:p14="http://schemas.microsoft.com/office/powerpoint/2010/main" val="417006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84263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24451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248807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125132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23975" y="696913"/>
            <a:ext cx="4162425" cy="2341562"/>
          </a:xfrm>
          <a:noFill/>
          <a:ln>
            <a:solidFill>
              <a:srgbClr val="000000"/>
            </a:solidFill>
            <a:miter lim="800000"/>
            <a:headEnd/>
            <a:tailEnd/>
          </a:ln>
        </p:spPr>
      </p:sp>
      <p:sp>
        <p:nvSpPr>
          <p:cNvPr id="22531" name="Notes Placeholder 2"/>
          <p:cNvSpPr>
            <a:spLocks noGrp="1"/>
          </p:cNvSpPr>
          <p:nvPr>
            <p:ph type="body" idx="1"/>
          </p:nvPr>
        </p:nvSpPr>
        <p:spPr bwMode="auto">
          <a:xfrm>
            <a:off x="688182" y="3123010"/>
            <a:ext cx="5505450" cy="5476160"/>
          </a:xfrm>
          <a:noFill/>
        </p:spPr>
        <p:txBody>
          <a:bodyPr wrap="square" numCol="1" anchor="t" anchorCtr="0" compatLnSpc="1">
            <a:prstTxWarp prst="textNoShape">
              <a:avLst/>
            </a:prstTxWarp>
          </a:bodyPr>
          <a:lstStyle/>
          <a:p>
            <a:pPr eaLnBrk="1" hangingPunct="1">
              <a:spcBef>
                <a:spcPts val="607"/>
              </a:spcBef>
            </a:pPr>
            <a:endParaRPr lang="fr-FR" sz="14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80A9-6024-4922-BD79-1BEAF4BA216D}"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6086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R"/>
          </a:p>
        </p:txBody>
      </p:sp>
      <p:sp>
        <p:nvSpPr>
          <p:cNvPr id="4" name="Marcador de fecha 3"/>
          <p:cNvSpPr>
            <a:spLocks noGrp="1"/>
          </p:cNvSpPr>
          <p:nvPr>
            <p:ph type="dt" sz="half" idx="10"/>
          </p:nvPr>
        </p:nvSpPr>
        <p:spPr/>
        <p:txBody>
          <a:bodyPr/>
          <a:lstStyle/>
          <a:p>
            <a:fld id="{C57E3D1E-F397-4F39-83B0-BAEE806180C6}" type="datetimeFigureOut">
              <a:rPr lang="es-CR" smtClean="0"/>
              <a:t>30/4/2019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39516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57E3D1E-F397-4F39-83B0-BAEE806180C6}" type="datetimeFigureOut">
              <a:rPr lang="es-CR" smtClean="0"/>
              <a:t>30/4/2019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165028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57E3D1E-F397-4F39-83B0-BAEE806180C6}" type="datetimeFigureOut">
              <a:rPr lang="es-CR" smtClean="0"/>
              <a:t>30/4/2019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4857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57E3D1E-F397-4F39-83B0-BAEE806180C6}" type="datetimeFigureOut">
              <a:rPr lang="es-CR" smtClean="0"/>
              <a:t>30/4/2019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243511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57E3D1E-F397-4F39-83B0-BAEE806180C6}" type="datetimeFigureOut">
              <a:rPr lang="es-CR" smtClean="0"/>
              <a:t>30/4/2019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223170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C57E3D1E-F397-4F39-83B0-BAEE806180C6}" type="datetimeFigureOut">
              <a:rPr lang="es-CR" smtClean="0"/>
              <a:t>30/4/2019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76394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C57E3D1E-F397-4F39-83B0-BAEE806180C6}" type="datetimeFigureOut">
              <a:rPr lang="es-CR" smtClean="0"/>
              <a:t>30/4/2019</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52452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C57E3D1E-F397-4F39-83B0-BAEE806180C6}" type="datetimeFigureOut">
              <a:rPr lang="es-CR" smtClean="0"/>
              <a:t>30/4/2019</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129926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7E3D1E-F397-4F39-83B0-BAEE806180C6}" type="datetimeFigureOut">
              <a:rPr lang="es-CR" smtClean="0"/>
              <a:t>30/4/2019</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307900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7E3D1E-F397-4F39-83B0-BAEE806180C6}" type="datetimeFigureOut">
              <a:rPr lang="es-CR" smtClean="0"/>
              <a:t>30/4/2019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199151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7E3D1E-F397-4F39-83B0-BAEE806180C6}" type="datetimeFigureOut">
              <a:rPr lang="es-CR" smtClean="0"/>
              <a:t>30/4/2019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68D3E65-2611-4C6D-9910-05787070D1C9}" type="slidenum">
              <a:rPr lang="es-CR" smtClean="0"/>
              <a:t>‹Nº›</a:t>
            </a:fld>
            <a:endParaRPr lang="es-CR"/>
          </a:p>
        </p:txBody>
      </p:sp>
    </p:spTree>
    <p:extLst>
      <p:ext uri="{BB962C8B-B14F-4D97-AF65-F5344CB8AC3E}">
        <p14:creationId xmlns:p14="http://schemas.microsoft.com/office/powerpoint/2010/main" val="261824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3D1E-F397-4F39-83B0-BAEE806180C6}" type="datetimeFigureOut">
              <a:rPr lang="es-CR" smtClean="0"/>
              <a:t>30/4/2019</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3E65-2611-4C6D-9910-05787070D1C9}" type="slidenum">
              <a:rPr lang="es-CR" smtClean="0"/>
              <a:t>‹Nº›</a:t>
            </a:fld>
            <a:endParaRPr lang="es-CR"/>
          </a:p>
        </p:txBody>
      </p:sp>
    </p:spTree>
    <p:extLst>
      <p:ext uri="{BB962C8B-B14F-4D97-AF65-F5344CB8AC3E}">
        <p14:creationId xmlns:p14="http://schemas.microsoft.com/office/powerpoint/2010/main" val="345947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paniamor.org/entusmanos" TargetMode="External"/><Relationship Id="rId5" Type="http://schemas.openxmlformats.org/officeDocument/2006/relationships/image" Target="../media/image12.jp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paniamor.org/entusmanos" TargetMode="External"/><Relationship Id="rId5" Type="http://schemas.openxmlformats.org/officeDocument/2006/relationships/image" Target="../media/image1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ministeriopublico.poder-judicial.go.cr/index.php/es/biblioteca-digital/protocolos-para-la-atencion-a-victimas-de-delitos-sexuales-y-derivados-de-la-violencia-domestica"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_ftn4"/><Relationship Id="rId3" Type="http://schemas.openxmlformats.org/officeDocument/2006/relationships/image" Target="../media/image1.jpeg"/><Relationship Id="rId7" Type="http://schemas.openxmlformats.org/officeDocument/2006/relationships/hyperlink" Target="#_ftn3"/><Relationship Id="rId12" Type="http://schemas.openxmlformats.org/officeDocument/2006/relationships/hyperlink" Target="#_ftnref4"/><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_ftn2"/><Relationship Id="rId11" Type="http://schemas.openxmlformats.org/officeDocument/2006/relationships/hyperlink" Target="#_ftnref3"/><Relationship Id="rId5" Type="http://schemas.openxmlformats.org/officeDocument/2006/relationships/hyperlink" Target="#_ftn1"/><Relationship Id="rId10" Type="http://schemas.openxmlformats.org/officeDocument/2006/relationships/hyperlink" Target="#_ftnref2"/><Relationship Id="rId4" Type="http://schemas.openxmlformats.org/officeDocument/2006/relationships/image" Target="../media/image2.jpeg"/><Relationship Id="rId9" Type="http://schemas.openxmlformats.org/officeDocument/2006/relationships/hyperlink" Target="#_ftnref1"/></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604750" y="11857"/>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6" name="Subtitle 7"/>
          <p:cNvSpPr>
            <a:spLocks noGrp="1"/>
          </p:cNvSpPr>
          <p:nvPr>
            <p:ph type="subTitle" idx="1"/>
          </p:nvPr>
        </p:nvSpPr>
        <p:spPr>
          <a:xfrm>
            <a:off x="2558473" y="1274618"/>
            <a:ext cx="7139710" cy="1690255"/>
          </a:xfrm>
        </p:spPr>
        <p:txBody>
          <a:bodyPr>
            <a:normAutofit/>
          </a:bodyPr>
          <a:lstStyle/>
          <a:p>
            <a:pPr>
              <a:lnSpc>
                <a:spcPct val="80000"/>
              </a:lnSpc>
            </a:pPr>
            <a:r>
              <a:rPr lang="es-CR" sz="6200" b="1" dirty="0" smtClean="0">
                <a:solidFill>
                  <a:schemeClr val="accent5">
                    <a:lumMod val="50000"/>
                  </a:schemeClr>
                </a:solidFill>
                <a:latin typeface="+mj-lt"/>
                <a:ea typeface="+mj-ea"/>
                <a:cs typeface="+mj-cs"/>
              </a:rPr>
              <a:t>La Ley contra las relaciones impropias</a:t>
            </a:r>
            <a:endParaRPr lang="fr-CA" sz="6200" dirty="0">
              <a:solidFill>
                <a:srgbClr val="ED7D31"/>
              </a:solidFill>
              <a:latin typeface="+mj-lt"/>
              <a:ea typeface="+mj-ea"/>
              <a:cs typeface="+mj-cs"/>
            </a:endParaRPr>
          </a:p>
          <a:p>
            <a:pPr>
              <a:lnSpc>
                <a:spcPct val="80000"/>
              </a:lnSpc>
            </a:pPr>
            <a:endParaRPr lang="fr-CA" dirty="0"/>
          </a:p>
          <a:p>
            <a:pPr>
              <a:lnSpc>
                <a:spcPct val="80000"/>
              </a:lnSpc>
            </a:pPr>
            <a:endParaRPr lang="fr-CA" dirty="0"/>
          </a:p>
          <a:p>
            <a:pPr>
              <a:lnSpc>
                <a:spcPct val="80000"/>
              </a:lnSpc>
            </a:pPr>
            <a:endParaRPr lang="en-GB" sz="2000" dirty="0">
              <a:latin typeface="Britannic Bold" pitchFamily="34" charset="0"/>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sp>
        <p:nvSpPr>
          <p:cNvPr id="2" name="Rectángulo 1"/>
          <p:cNvSpPr/>
          <p:nvPr/>
        </p:nvSpPr>
        <p:spPr>
          <a:xfrm>
            <a:off x="3260436" y="3168073"/>
            <a:ext cx="7613752" cy="2800767"/>
          </a:xfrm>
          <a:prstGeom prst="rect">
            <a:avLst/>
          </a:prstGeom>
        </p:spPr>
        <p:txBody>
          <a:bodyPr wrap="square">
            <a:spAutoFit/>
          </a:bodyPr>
          <a:lstStyle/>
          <a:p>
            <a:pPr>
              <a:lnSpc>
                <a:spcPct val="80000"/>
              </a:lnSpc>
            </a:pPr>
            <a:r>
              <a:rPr lang="es-CR" sz="4400" b="1" dirty="0" smtClean="0">
                <a:solidFill>
                  <a:schemeClr val="accent4"/>
                </a:solidFill>
                <a:latin typeface="+mj-lt"/>
                <a:ea typeface="+mj-ea"/>
                <a:cs typeface="+mj-cs"/>
              </a:rPr>
              <a:t>Estándares internacionales </a:t>
            </a:r>
          </a:p>
          <a:p>
            <a:pPr>
              <a:lnSpc>
                <a:spcPct val="80000"/>
              </a:lnSpc>
            </a:pPr>
            <a:r>
              <a:rPr lang="es-CR" sz="4400" b="1" dirty="0" smtClean="0">
                <a:solidFill>
                  <a:schemeClr val="accent4"/>
                </a:solidFill>
                <a:latin typeface="+mj-lt"/>
                <a:ea typeface="+mj-ea"/>
                <a:cs typeface="+mj-cs"/>
              </a:rPr>
              <a:t>y recomendaciones para el fortalecimiento de las acciones tendientes a su efectiva aplicación</a:t>
            </a:r>
            <a:endParaRPr lang="es-CR" sz="4400" b="1" dirty="0">
              <a:solidFill>
                <a:schemeClr val="accent4"/>
              </a:solidFill>
            </a:endParaRPr>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4428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2429163" y="1403022"/>
            <a:ext cx="9144000" cy="5143500"/>
          </a:xfrm>
          <a:prstGeom prst="rect">
            <a:avLst/>
          </a:prstGeom>
        </p:spPr>
      </p:pic>
      <p:sp>
        <p:nvSpPr>
          <p:cNvPr id="9" name="CuadroTexto 8"/>
          <p:cNvSpPr txBox="1"/>
          <p:nvPr/>
        </p:nvSpPr>
        <p:spPr>
          <a:xfrm>
            <a:off x="2364509" y="221673"/>
            <a:ext cx="6604000" cy="954107"/>
          </a:xfrm>
          <a:prstGeom prst="rect">
            <a:avLst/>
          </a:prstGeom>
          <a:noFill/>
        </p:spPr>
        <p:txBody>
          <a:bodyPr wrap="square" rtlCol="0">
            <a:spAutoFit/>
          </a:bodyPr>
          <a:lstStyle/>
          <a:p>
            <a:r>
              <a:rPr lang="es-CR" sz="1400" dirty="0" smtClean="0"/>
              <a:t>Fuente: Caja de herramientas “En tus manos” (Video dirigido a personas funcionarias que expone las consecuencias negativas de las uniones impropias hacia las personas menores de edad, y su obligación de prevenir y denunciar este tipo de relaciones, a través de la aplicación de la Ley 9406).</a:t>
            </a:r>
            <a:endParaRPr lang="es-CR" sz="1400" dirty="0"/>
          </a:p>
        </p:txBody>
      </p:sp>
    </p:spTree>
    <p:extLst>
      <p:ext uri="{BB962C8B-B14F-4D97-AF65-F5344CB8AC3E}">
        <p14:creationId xmlns:p14="http://schemas.microsoft.com/office/powerpoint/2010/main" val="338963570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364509" y="221673"/>
            <a:ext cx="6604000" cy="954107"/>
          </a:xfrm>
          <a:prstGeom prst="rect">
            <a:avLst/>
          </a:prstGeom>
          <a:noFill/>
        </p:spPr>
        <p:txBody>
          <a:bodyPr wrap="square" rtlCol="0">
            <a:spAutoFit/>
          </a:bodyPr>
          <a:lstStyle/>
          <a:p>
            <a:r>
              <a:rPr lang="es-CR" sz="1400" dirty="0" smtClean="0"/>
              <a:t>Fuente: Caja de herramientas “En tus manos” (Video dirigido a personas funcionarias que expone las consecuencias negativas de las uniones impropias hacia las personas menores de edad, y su obligación de prevenir y denunciar este tipo de relaciones, a través de la aplicación de la Ley 9406).</a:t>
            </a:r>
            <a:endParaRPr lang="es-CR" sz="1400" dirty="0"/>
          </a:p>
        </p:txBody>
      </p:sp>
      <p:pic>
        <p:nvPicPr>
          <p:cNvPr id="2" name="Imagen 1"/>
          <p:cNvPicPr>
            <a:picLocks noChangeAspect="1"/>
          </p:cNvPicPr>
          <p:nvPr/>
        </p:nvPicPr>
        <p:blipFill>
          <a:blip r:embed="rId5"/>
          <a:stretch>
            <a:fillRect/>
          </a:stretch>
        </p:blipFill>
        <p:spPr>
          <a:xfrm>
            <a:off x="2364509" y="1497101"/>
            <a:ext cx="9144000" cy="5143500"/>
          </a:xfrm>
          <a:prstGeom prst="rect">
            <a:avLst/>
          </a:prstGeom>
        </p:spPr>
      </p:pic>
    </p:spTree>
    <p:extLst>
      <p:ext uri="{BB962C8B-B14F-4D97-AF65-F5344CB8AC3E}">
        <p14:creationId xmlns:p14="http://schemas.microsoft.com/office/powerpoint/2010/main" val="7176117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364509" y="221673"/>
            <a:ext cx="6604000" cy="954107"/>
          </a:xfrm>
          <a:prstGeom prst="rect">
            <a:avLst/>
          </a:prstGeom>
          <a:noFill/>
        </p:spPr>
        <p:txBody>
          <a:bodyPr wrap="square" rtlCol="0">
            <a:spAutoFit/>
          </a:bodyPr>
          <a:lstStyle/>
          <a:p>
            <a:r>
              <a:rPr lang="es-CR" sz="1400" dirty="0" smtClean="0"/>
              <a:t>Fuente: Caja de herramientas “En tus manos” (Video dirigido a personas funcionarias que expone las consecuencias negativas de las uniones impropias hacia las personas menores de edad, y su obligación de prevenir y denunciar este tipo de relaciones, a través de la aplicación de la Ley 9406).</a:t>
            </a:r>
            <a:endParaRPr lang="es-CR" sz="1400" dirty="0"/>
          </a:p>
        </p:txBody>
      </p:sp>
      <p:pic>
        <p:nvPicPr>
          <p:cNvPr id="2" name="Imagen 1"/>
          <p:cNvPicPr>
            <a:picLocks noChangeAspect="1"/>
          </p:cNvPicPr>
          <p:nvPr/>
        </p:nvPicPr>
        <p:blipFill>
          <a:blip r:embed="rId5"/>
          <a:stretch>
            <a:fillRect/>
          </a:stretch>
        </p:blipFill>
        <p:spPr>
          <a:xfrm>
            <a:off x="2364509" y="1526017"/>
            <a:ext cx="9144000" cy="5143500"/>
          </a:xfrm>
          <a:prstGeom prst="rect">
            <a:avLst/>
          </a:prstGeom>
        </p:spPr>
      </p:pic>
    </p:spTree>
    <p:extLst>
      <p:ext uri="{BB962C8B-B14F-4D97-AF65-F5344CB8AC3E}">
        <p14:creationId xmlns:p14="http://schemas.microsoft.com/office/powerpoint/2010/main" val="38065424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364509" y="221673"/>
            <a:ext cx="6604000" cy="954107"/>
          </a:xfrm>
          <a:prstGeom prst="rect">
            <a:avLst/>
          </a:prstGeom>
          <a:noFill/>
        </p:spPr>
        <p:txBody>
          <a:bodyPr wrap="square" rtlCol="0">
            <a:spAutoFit/>
          </a:bodyPr>
          <a:lstStyle/>
          <a:p>
            <a:r>
              <a:rPr lang="es-CR" sz="1400" dirty="0" smtClean="0"/>
              <a:t>Fuente: Caja de herramientas “En tus manos” (Video dirigido a personas funcionarias que expone las consecuencias negativas de las uniones impropias hacia las personas menores de edad, y su obligación de prevenir y denunciar este tipo de relaciones, a través de la aplicación de la Ley 9406).</a:t>
            </a:r>
            <a:endParaRPr lang="es-CR" sz="1400" dirty="0"/>
          </a:p>
        </p:txBody>
      </p:sp>
      <p:pic>
        <p:nvPicPr>
          <p:cNvPr id="4" name="Imagen 3"/>
          <p:cNvPicPr>
            <a:picLocks noChangeAspect="1"/>
          </p:cNvPicPr>
          <p:nvPr/>
        </p:nvPicPr>
        <p:blipFill>
          <a:blip r:embed="rId5"/>
          <a:stretch>
            <a:fillRect/>
          </a:stretch>
        </p:blipFill>
        <p:spPr>
          <a:xfrm>
            <a:off x="2353665" y="1538015"/>
            <a:ext cx="9144000" cy="5143500"/>
          </a:xfrm>
          <a:prstGeom prst="rect">
            <a:avLst/>
          </a:prstGeom>
        </p:spPr>
      </p:pic>
    </p:spTree>
    <p:extLst>
      <p:ext uri="{BB962C8B-B14F-4D97-AF65-F5344CB8AC3E}">
        <p14:creationId xmlns:p14="http://schemas.microsoft.com/office/powerpoint/2010/main" val="84715547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155374" y="1793188"/>
            <a:ext cx="9489081" cy="4107873"/>
          </a:xfrm>
          <a:prstGeom prst="rect">
            <a:avLst/>
          </a:prstGeom>
        </p:spPr>
      </p:pic>
      <p:sp>
        <p:nvSpPr>
          <p:cNvPr id="6" name="Rectángulo 5"/>
          <p:cNvSpPr/>
          <p:nvPr/>
        </p:nvSpPr>
        <p:spPr>
          <a:xfrm>
            <a:off x="2881745" y="5966691"/>
            <a:ext cx="6010980" cy="369332"/>
          </a:xfrm>
          <a:prstGeom prst="rect">
            <a:avLst/>
          </a:prstGeom>
        </p:spPr>
        <p:txBody>
          <a:bodyPr wrap="square">
            <a:spAutoFit/>
          </a:bodyPr>
          <a:lstStyle/>
          <a:p>
            <a:r>
              <a:rPr lang="es-CR" dirty="0"/>
              <a:t>Fuente: Fondo de población de las Naciones Unidas, 2017</a:t>
            </a:r>
          </a:p>
        </p:txBody>
      </p:sp>
    </p:spTree>
    <p:extLst>
      <p:ext uri="{BB962C8B-B14F-4D97-AF65-F5344CB8AC3E}">
        <p14:creationId xmlns:p14="http://schemas.microsoft.com/office/powerpoint/2010/main" val="313317816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2918691" y="6262255"/>
            <a:ext cx="5974033" cy="369332"/>
          </a:xfrm>
          <a:prstGeom prst="rect">
            <a:avLst/>
          </a:prstGeom>
        </p:spPr>
        <p:txBody>
          <a:bodyPr wrap="square">
            <a:spAutoFit/>
          </a:bodyPr>
          <a:lstStyle/>
          <a:p>
            <a:r>
              <a:rPr lang="es-CR" dirty="0"/>
              <a:t>Fuente: Fondo de población de las Naciones Unidas, 2017</a:t>
            </a:r>
          </a:p>
        </p:txBody>
      </p:sp>
      <p:pic>
        <p:nvPicPr>
          <p:cNvPr id="4" name="Imagen 3"/>
          <p:cNvPicPr>
            <a:picLocks noChangeAspect="1"/>
          </p:cNvPicPr>
          <p:nvPr/>
        </p:nvPicPr>
        <p:blipFill>
          <a:blip r:embed="rId5"/>
          <a:stretch>
            <a:fillRect/>
          </a:stretch>
        </p:blipFill>
        <p:spPr>
          <a:xfrm>
            <a:off x="2687782" y="1269439"/>
            <a:ext cx="7926579" cy="4870765"/>
          </a:xfrm>
          <a:prstGeom prst="rect">
            <a:avLst/>
          </a:prstGeom>
        </p:spPr>
      </p:pic>
    </p:spTree>
    <p:extLst>
      <p:ext uri="{BB962C8B-B14F-4D97-AF65-F5344CB8AC3E}">
        <p14:creationId xmlns:p14="http://schemas.microsoft.com/office/powerpoint/2010/main" val="142713622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581835" y="1102659"/>
            <a:ext cx="6158753" cy="1446550"/>
          </a:xfrm>
          <a:prstGeom prst="rect">
            <a:avLst/>
          </a:prstGeom>
          <a:noFill/>
        </p:spPr>
        <p:txBody>
          <a:bodyPr wrap="square" rtlCol="0">
            <a:spAutoFit/>
          </a:bodyPr>
          <a:lstStyle/>
          <a:p>
            <a:r>
              <a:rPr lang="es-CR" sz="4400" b="1" dirty="0" smtClean="0">
                <a:solidFill>
                  <a:srgbClr val="002060"/>
                </a:solidFill>
              </a:rPr>
              <a:t>b. Sanción de </a:t>
            </a:r>
            <a:r>
              <a:rPr lang="es-CR" sz="4400" b="1" dirty="0">
                <a:solidFill>
                  <a:srgbClr val="002060"/>
                </a:solidFill>
              </a:rPr>
              <a:t>a</a:t>
            </a:r>
            <a:r>
              <a:rPr lang="es-CR" sz="4400" b="1" dirty="0" smtClean="0">
                <a:solidFill>
                  <a:srgbClr val="002060"/>
                </a:solidFill>
              </a:rPr>
              <a:t>ctos con fines sexuales</a:t>
            </a:r>
          </a:p>
        </p:txBody>
      </p:sp>
      <p:sp>
        <p:nvSpPr>
          <p:cNvPr id="8" name="Rectángulo redondeado 7"/>
          <p:cNvSpPr/>
          <p:nvPr/>
        </p:nvSpPr>
        <p:spPr>
          <a:xfrm>
            <a:off x="2581835" y="3097427"/>
            <a:ext cx="8292353" cy="3256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3200" b="1" dirty="0">
                <a:solidFill>
                  <a:schemeClr val="bg1"/>
                </a:solidFill>
              </a:rPr>
              <a:t>Menor de 15 años =  4 a 10 años de prisión</a:t>
            </a:r>
          </a:p>
          <a:p>
            <a:endParaRPr lang="es-CR" sz="3200" b="1" dirty="0">
              <a:solidFill>
                <a:schemeClr val="bg1"/>
              </a:solidFill>
            </a:endParaRPr>
          </a:p>
          <a:p>
            <a:r>
              <a:rPr lang="es-CR" sz="3200" b="1" dirty="0">
                <a:solidFill>
                  <a:schemeClr val="bg1"/>
                </a:solidFill>
              </a:rPr>
              <a:t>De 15 a 17 años = 3 a 8 </a:t>
            </a:r>
            <a:r>
              <a:rPr lang="es-CR" sz="3200" b="1" dirty="0" smtClean="0">
                <a:solidFill>
                  <a:schemeClr val="bg1"/>
                </a:solidFill>
              </a:rPr>
              <a:t>años de prisión</a:t>
            </a:r>
            <a:endParaRPr lang="es-CR" sz="3200" b="1" dirty="0">
              <a:solidFill>
                <a:schemeClr val="bg1"/>
              </a:solidFill>
            </a:endParaRPr>
          </a:p>
          <a:p>
            <a:endParaRPr lang="es-CR" sz="3200" b="1" dirty="0">
              <a:solidFill>
                <a:schemeClr val="bg1"/>
              </a:solidFill>
            </a:endParaRPr>
          </a:p>
          <a:p>
            <a:r>
              <a:rPr lang="es-CR" sz="3200" b="1" dirty="0">
                <a:solidFill>
                  <a:schemeClr val="bg1"/>
                </a:solidFill>
              </a:rPr>
              <a:t>Relación de confianza o autoridad  con la víctima o su familia = 4 a 10 </a:t>
            </a:r>
            <a:r>
              <a:rPr lang="es-CR" sz="3200" b="1" dirty="0" smtClean="0">
                <a:solidFill>
                  <a:schemeClr val="bg1"/>
                </a:solidFill>
              </a:rPr>
              <a:t>años de prisión </a:t>
            </a:r>
            <a:endParaRPr lang="es-CR" sz="3200" b="1" dirty="0">
              <a:solidFill>
                <a:schemeClr val="bg1"/>
              </a:solidFill>
            </a:endParaRPr>
          </a:p>
        </p:txBody>
      </p:sp>
    </p:spTree>
    <p:extLst>
      <p:ext uri="{BB962C8B-B14F-4D97-AF65-F5344CB8AC3E}">
        <p14:creationId xmlns:p14="http://schemas.microsoft.com/office/powerpoint/2010/main" val="30579879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5842460" y="1757520"/>
            <a:ext cx="5879982" cy="4623808"/>
            <a:chOff x="1392920" y="1419220"/>
            <a:chExt cx="6880223" cy="5245928"/>
          </a:xfrm>
        </p:grpSpPr>
        <p:sp>
          <p:nvSpPr>
            <p:cNvPr id="16" name="CuadroTexto 15"/>
            <p:cNvSpPr txBox="1"/>
            <p:nvPr/>
          </p:nvSpPr>
          <p:spPr>
            <a:xfrm rot="10800000" flipV="1">
              <a:off x="1952363" y="6392293"/>
              <a:ext cx="4764769" cy="272855"/>
            </a:xfrm>
            <a:prstGeom prst="rect">
              <a:avLst/>
            </a:prstGeom>
            <a:noFill/>
          </p:spPr>
          <p:txBody>
            <a:bodyPr wrap="square" rtlCol="0">
              <a:spAutoFit/>
            </a:bodyPr>
            <a:lstStyle/>
            <a:p>
              <a:r>
                <a:rPr lang="es-CR" sz="1200" dirty="0" smtClean="0"/>
                <a:t>Fuente: Fondo de población de las Naciones Unidas, 2017</a:t>
              </a:r>
              <a:endParaRPr lang="es-CR" sz="1200" dirty="0"/>
            </a:p>
          </p:txBody>
        </p:sp>
        <p:pic>
          <p:nvPicPr>
            <p:cNvPr id="17" name="Imagen 16"/>
            <p:cNvPicPr>
              <a:picLocks noChangeAspect="1"/>
            </p:cNvPicPr>
            <p:nvPr/>
          </p:nvPicPr>
          <p:blipFill>
            <a:blip r:embed="rId5"/>
            <a:stretch>
              <a:fillRect/>
            </a:stretch>
          </p:blipFill>
          <p:spPr>
            <a:xfrm>
              <a:off x="1392920" y="1419220"/>
              <a:ext cx="6880223" cy="4538213"/>
            </a:xfrm>
            <a:prstGeom prst="rect">
              <a:avLst/>
            </a:prstGeom>
          </p:spPr>
        </p:pic>
      </p:grpSp>
      <p:sp>
        <p:nvSpPr>
          <p:cNvPr id="2" name="Rectángulo 1"/>
          <p:cNvSpPr/>
          <p:nvPr/>
        </p:nvSpPr>
        <p:spPr>
          <a:xfrm>
            <a:off x="2435355" y="619257"/>
            <a:ext cx="4501099" cy="646331"/>
          </a:xfrm>
          <a:prstGeom prst="rect">
            <a:avLst/>
          </a:prstGeom>
        </p:spPr>
        <p:txBody>
          <a:bodyPr wrap="square">
            <a:spAutoFit/>
          </a:bodyPr>
          <a:lstStyle/>
          <a:p>
            <a:r>
              <a:rPr lang="es-CR" sz="3600" b="1" dirty="0">
                <a:solidFill>
                  <a:srgbClr val="002060"/>
                </a:solidFill>
                <a:latin typeface="Verdana!important"/>
              </a:rPr>
              <a:t>ARTÍCULO </a:t>
            </a:r>
            <a:r>
              <a:rPr lang="es-CR" sz="3600" b="1" dirty="0" smtClean="0">
                <a:solidFill>
                  <a:srgbClr val="002060"/>
                </a:solidFill>
                <a:latin typeface="Verdana!important"/>
              </a:rPr>
              <a:t>2.-</a:t>
            </a:r>
            <a:endParaRPr lang="es-CR" sz="3600" b="1" dirty="0">
              <a:solidFill>
                <a:srgbClr val="002060"/>
              </a:solidFill>
            </a:endParaRPr>
          </a:p>
        </p:txBody>
      </p:sp>
      <p:sp>
        <p:nvSpPr>
          <p:cNvPr id="4" name="CuadroTexto 3"/>
          <p:cNvSpPr txBox="1"/>
          <p:nvPr/>
        </p:nvSpPr>
        <p:spPr>
          <a:xfrm>
            <a:off x="2529015" y="1688757"/>
            <a:ext cx="3492843" cy="3170099"/>
          </a:xfrm>
          <a:prstGeom prst="rect">
            <a:avLst/>
          </a:prstGeom>
          <a:noFill/>
        </p:spPr>
        <p:txBody>
          <a:bodyPr wrap="square" rtlCol="0">
            <a:spAutoFit/>
          </a:bodyPr>
          <a:lstStyle/>
          <a:p>
            <a:r>
              <a:rPr lang="es-CR" sz="4000" b="1" dirty="0" smtClean="0">
                <a:solidFill>
                  <a:srgbClr val="002060"/>
                </a:solidFill>
              </a:rPr>
              <a:t>a. Prohibición del matrimonio de personas menores de edad </a:t>
            </a:r>
            <a:endParaRPr lang="es-CR" sz="4000" b="1" dirty="0">
              <a:solidFill>
                <a:srgbClr val="002060"/>
              </a:solidFill>
            </a:endParaRPr>
          </a:p>
        </p:txBody>
      </p:sp>
    </p:spTree>
    <p:extLst>
      <p:ext uri="{BB962C8B-B14F-4D97-AF65-F5344CB8AC3E}">
        <p14:creationId xmlns:p14="http://schemas.microsoft.com/office/powerpoint/2010/main" val="113505088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653554" y="2257168"/>
            <a:ext cx="7476566" cy="4493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R" sz="2800" dirty="0"/>
              <a:t>Entre quien adopta y la persona adoptada y sus descendientes; </a:t>
            </a:r>
            <a:endParaRPr lang="es-CR" sz="2800" dirty="0" smtClean="0"/>
          </a:p>
          <a:p>
            <a:pPr marL="285750" indent="-285750" algn="just">
              <a:buFont typeface="Arial" panose="020B0604020202020204" pitchFamily="34" charset="0"/>
              <a:buChar char="•"/>
            </a:pPr>
            <a:r>
              <a:rPr lang="es-CR" sz="2800" dirty="0" smtClean="0"/>
              <a:t>Entre hijos </a:t>
            </a:r>
            <a:r>
              <a:rPr lang="es-CR" sz="2800" dirty="0"/>
              <a:t>e hijas adoptivos de la misma persona; </a:t>
            </a:r>
            <a:endParaRPr lang="es-CR" sz="2800" dirty="0" smtClean="0"/>
          </a:p>
          <a:p>
            <a:pPr marL="285750" indent="-285750" algn="just">
              <a:buFont typeface="Arial" panose="020B0604020202020204" pitchFamily="34" charset="0"/>
              <a:buChar char="•"/>
            </a:pPr>
            <a:r>
              <a:rPr lang="es-CR" sz="2800" dirty="0" smtClean="0"/>
              <a:t>Entre la </a:t>
            </a:r>
            <a:r>
              <a:rPr lang="es-CR" sz="2800" dirty="0"/>
              <a:t>persona adoptada y los hijos e hijas de quien adopta; </a:t>
            </a:r>
            <a:endParaRPr lang="es-CR" sz="2800" dirty="0" smtClean="0"/>
          </a:p>
          <a:p>
            <a:pPr marL="285750" indent="-285750" algn="just">
              <a:buFont typeface="Arial" panose="020B0604020202020204" pitchFamily="34" charset="0"/>
              <a:buChar char="•"/>
            </a:pPr>
            <a:r>
              <a:rPr lang="es-CR" sz="2800" dirty="0" smtClean="0"/>
              <a:t>Entre la </a:t>
            </a:r>
            <a:r>
              <a:rPr lang="es-CR" sz="2800" dirty="0"/>
              <a:t>persona adoptada y el </a:t>
            </a:r>
            <a:r>
              <a:rPr lang="es-CR" sz="2800" dirty="0" smtClean="0"/>
              <a:t>ex cónyuge</a:t>
            </a:r>
            <a:r>
              <a:rPr lang="es-CR" sz="2800" dirty="0"/>
              <a:t> de quien adopta, </a:t>
            </a:r>
            <a:r>
              <a:rPr lang="es-CR" sz="2800" dirty="0" smtClean="0"/>
              <a:t>y</a:t>
            </a:r>
          </a:p>
          <a:p>
            <a:pPr marL="285750" indent="-285750" algn="just">
              <a:buFont typeface="Arial" panose="020B0604020202020204" pitchFamily="34" charset="0"/>
              <a:buChar char="•"/>
            </a:pPr>
            <a:r>
              <a:rPr lang="es-CR" sz="2800" dirty="0" smtClean="0"/>
              <a:t>Entre </a:t>
            </a:r>
            <a:r>
              <a:rPr lang="es-CR" sz="2800" dirty="0"/>
              <a:t>la persona que adopta y el </a:t>
            </a:r>
            <a:r>
              <a:rPr lang="es-CR" sz="2800" dirty="0" smtClean="0"/>
              <a:t>ex cónyuge</a:t>
            </a:r>
            <a:r>
              <a:rPr lang="es-CR" sz="2800" dirty="0"/>
              <a:t> de quien es adoptado.</a:t>
            </a:r>
          </a:p>
        </p:txBody>
      </p:sp>
      <p:sp>
        <p:nvSpPr>
          <p:cNvPr id="5" name="CuadroTexto 4"/>
          <p:cNvSpPr txBox="1"/>
          <p:nvPr/>
        </p:nvSpPr>
        <p:spPr>
          <a:xfrm>
            <a:off x="2380736" y="646332"/>
            <a:ext cx="6551836" cy="1323439"/>
          </a:xfrm>
          <a:prstGeom prst="rect">
            <a:avLst/>
          </a:prstGeom>
          <a:noFill/>
        </p:spPr>
        <p:txBody>
          <a:bodyPr wrap="square" rtlCol="0">
            <a:spAutoFit/>
          </a:bodyPr>
          <a:lstStyle/>
          <a:p>
            <a:r>
              <a:rPr lang="es-CR" sz="4000" b="1" dirty="0" smtClean="0">
                <a:solidFill>
                  <a:srgbClr val="002060"/>
                </a:solidFill>
              </a:rPr>
              <a:t>b. Prohibición de matrimonio en caso de adopción</a:t>
            </a:r>
            <a:endParaRPr lang="es-CR" sz="4000" b="1" dirty="0">
              <a:solidFill>
                <a:srgbClr val="002060"/>
              </a:solidFill>
            </a:endParaRPr>
          </a:p>
        </p:txBody>
      </p:sp>
    </p:spTree>
    <p:extLst>
      <p:ext uri="{BB962C8B-B14F-4D97-AF65-F5344CB8AC3E}">
        <p14:creationId xmlns:p14="http://schemas.microsoft.com/office/powerpoint/2010/main" val="292090663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563905" y="2524445"/>
            <a:ext cx="8952591" cy="4123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s-CR" sz="2000" dirty="0">
                <a:solidFill>
                  <a:schemeClr val="bg1"/>
                </a:solidFill>
                <a:latin typeface="Verdana!important"/>
              </a:rPr>
              <a:t>Por la declaratoria judicial de abandono, que se produzca por encontrarse la persona menor de edad en riesgo </a:t>
            </a:r>
            <a:r>
              <a:rPr lang="es-CR" sz="2000" dirty="0" smtClean="0">
                <a:solidFill>
                  <a:schemeClr val="bg1"/>
                </a:solidFill>
                <a:latin typeface="Verdana!important"/>
              </a:rPr>
              <a:t>social (</a:t>
            </a:r>
            <a:r>
              <a:rPr lang="es-CR" sz="2000" dirty="0"/>
              <a:t>insatisfacción de sus necesidades básicas, materiales, morales, jurídicas y </a:t>
            </a:r>
            <a:r>
              <a:rPr lang="es-CR" sz="2000" dirty="0" err="1" smtClean="0"/>
              <a:t>psicoafectivas</a:t>
            </a:r>
            <a:r>
              <a:rPr lang="es-CR" sz="2000" dirty="0" smtClean="0"/>
              <a:t>, </a:t>
            </a:r>
            <a:r>
              <a:rPr lang="es-CR" sz="2000" dirty="0"/>
              <a:t>a causa del descuido injustificado por parte de quienes ejercen legalmente los derechos y los deberes inherentes a la patria </a:t>
            </a:r>
            <a:r>
              <a:rPr lang="es-CR" sz="2000" dirty="0" smtClean="0"/>
              <a:t>potestad)</a:t>
            </a:r>
            <a:r>
              <a:rPr lang="es-CR" sz="2000" dirty="0" smtClean="0">
                <a:solidFill>
                  <a:schemeClr val="bg1"/>
                </a:solidFill>
                <a:latin typeface="Verdana!important"/>
              </a:rPr>
              <a:t>, y </a:t>
            </a:r>
            <a:r>
              <a:rPr lang="es-CR" sz="2000" dirty="0">
                <a:solidFill>
                  <a:schemeClr val="bg1"/>
                </a:solidFill>
                <a:latin typeface="Verdana!important"/>
              </a:rPr>
              <a:t>no exista oposición de los padres o cuando, </a:t>
            </a:r>
            <a:r>
              <a:rPr lang="es-CR" sz="2000" u="sng" dirty="0">
                <a:solidFill>
                  <a:schemeClr val="bg1"/>
                </a:solidFill>
                <a:latin typeface="Verdana!important"/>
              </a:rPr>
              <a:t>suspendido</a:t>
            </a:r>
            <a:r>
              <a:rPr lang="es-CR" sz="2000" dirty="0">
                <a:solidFill>
                  <a:schemeClr val="bg1"/>
                </a:solidFill>
                <a:latin typeface="Verdana!important"/>
              </a:rPr>
              <a:t> el </a:t>
            </a:r>
            <a:r>
              <a:rPr lang="es-CR" sz="2000" dirty="0" smtClean="0">
                <a:solidFill>
                  <a:schemeClr val="bg1"/>
                </a:solidFill>
                <a:latin typeface="Verdana!important"/>
              </a:rPr>
              <a:t>derecho, </a:t>
            </a:r>
            <a:r>
              <a:rPr lang="es-CR" sz="2000" dirty="0">
                <a:solidFill>
                  <a:schemeClr val="bg1"/>
                </a:solidFill>
                <a:latin typeface="Verdana!important"/>
              </a:rPr>
              <a:t>ellos no demuestren haber modificado la situación de </a:t>
            </a:r>
            <a:r>
              <a:rPr lang="es-CR" sz="2000" dirty="0" smtClean="0">
                <a:solidFill>
                  <a:schemeClr val="bg1"/>
                </a:solidFill>
                <a:latin typeface="Verdana!important"/>
              </a:rPr>
              <a:t>riesgo para </a:t>
            </a:r>
            <a:r>
              <a:rPr lang="es-CR" sz="2000" dirty="0">
                <a:solidFill>
                  <a:schemeClr val="bg1"/>
                </a:solidFill>
                <a:latin typeface="Verdana!important"/>
              </a:rPr>
              <a:t>la persona menor de edad, en el plazo que el juez les haya </a:t>
            </a:r>
            <a:r>
              <a:rPr lang="es-CR" sz="2000" dirty="0" smtClean="0">
                <a:solidFill>
                  <a:schemeClr val="bg1"/>
                </a:solidFill>
                <a:latin typeface="Verdana!important"/>
              </a:rPr>
              <a:t>otorgado;</a:t>
            </a:r>
          </a:p>
          <a:p>
            <a:pPr marL="285750" lvl="0" indent="-285750" eaLnBrk="0" fontAlgn="base" hangingPunct="0">
              <a:spcBef>
                <a:spcPct val="0"/>
              </a:spcBef>
              <a:spcAft>
                <a:spcPct val="0"/>
              </a:spcAft>
              <a:buFont typeface="Arial" panose="020B0604020202020204" pitchFamily="34" charset="0"/>
              <a:buChar char="•"/>
            </a:pPr>
            <a:endParaRPr lang="es-CR" sz="2000" dirty="0" smtClean="0">
              <a:solidFill>
                <a:schemeClr val="bg1"/>
              </a:solidFill>
            </a:endParaRPr>
          </a:p>
          <a:p>
            <a:pPr marL="285750" lvl="0" indent="-285750" eaLnBrk="0" fontAlgn="base" hangingPunct="0">
              <a:spcBef>
                <a:spcPct val="0"/>
              </a:spcBef>
              <a:spcAft>
                <a:spcPct val="0"/>
              </a:spcAft>
              <a:buFont typeface="Arial" panose="020B0604020202020204" pitchFamily="34" charset="0"/>
              <a:buChar char="•"/>
            </a:pPr>
            <a:r>
              <a:rPr lang="es-CR" sz="2000" dirty="0" smtClean="0">
                <a:solidFill>
                  <a:schemeClr val="bg1"/>
                </a:solidFill>
                <a:latin typeface="Verdana!important"/>
              </a:rPr>
              <a:t>Cuando </a:t>
            </a:r>
            <a:r>
              <a:rPr lang="es-CR" sz="2000" dirty="0">
                <a:solidFill>
                  <a:schemeClr val="bg1"/>
                </a:solidFill>
                <a:latin typeface="Verdana!important"/>
              </a:rPr>
              <a:t>la persona menor de edad haya sido objeto de violación, abuso sexual, corrupción o lesiones graves o gravísimas de quienes la ejerzan</a:t>
            </a:r>
            <a:endParaRPr lang="es-CR" sz="4800" dirty="0">
              <a:solidFill>
                <a:schemeClr val="bg1"/>
              </a:solidFill>
            </a:endParaRPr>
          </a:p>
        </p:txBody>
      </p:sp>
      <p:sp>
        <p:nvSpPr>
          <p:cNvPr id="5" name="CuadroTexto 4"/>
          <p:cNvSpPr txBox="1"/>
          <p:nvPr/>
        </p:nvSpPr>
        <p:spPr>
          <a:xfrm>
            <a:off x="2563906" y="910132"/>
            <a:ext cx="6368665" cy="1323439"/>
          </a:xfrm>
          <a:prstGeom prst="rect">
            <a:avLst/>
          </a:prstGeom>
          <a:noFill/>
        </p:spPr>
        <p:txBody>
          <a:bodyPr wrap="square" rtlCol="0">
            <a:spAutoFit/>
          </a:bodyPr>
          <a:lstStyle/>
          <a:p>
            <a:r>
              <a:rPr lang="es-CR" sz="4000" b="1" dirty="0" smtClean="0">
                <a:solidFill>
                  <a:srgbClr val="002060"/>
                </a:solidFill>
              </a:rPr>
              <a:t>c. Suspensión (terminación?) </a:t>
            </a:r>
            <a:r>
              <a:rPr lang="es-CR" sz="4000" b="1" dirty="0">
                <a:solidFill>
                  <a:srgbClr val="002060"/>
                </a:solidFill>
              </a:rPr>
              <a:t>de la patria potestad</a:t>
            </a:r>
            <a:endParaRPr lang="es-CR" sz="4000" dirty="0">
              <a:solidFill>
                <a:srgbClr val="002060"/>
              </a:solidFill>
            </a:endParaRPr>
          </a:p>
        </p:txBody>
      </p:sp>
    </p:spTree>
    <p:extLst>
      <p:ext uri="{BB962C8B-B14F-4D97-AF65-F5344CB8AC3E}">
        <p14:creationId xmlns:p14="http://schemas.microsoft.com/office/powerpoint/2010/main" val="191006094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00263" y="428369"/>
            <a:ext cx="6994310" cy="2308324"/>
          </a:xfrm>
          <a:prstGeom prst="rect">
            <a:avLst/>
          </a:prstGeom>
          <a:noFill/>
        </p:spPr>
        <p:txBody>
          <a:bodyPr wrap="square" rtlCol="0">
            <a:spAutoFit/>
          </a:bodyPr>
          <a:lstStyle/>
          <a:p>
            <a:r>
              <a:rPr lang="es-CR" sz="3600" dirty="0" smtClean="0">
                <a:solidFill>
                  <a:schemeClr val="tx2">
                    <a:lumMod val="50000"/>
                  </a:schemeClr>
                </a:solidFill>
              </a:rPr>
              <a:t>Instrumentos de derecho internacional que reconocen el derecho a la protección de los niños, niñas y adolescentes</a:t>
            </a:r>
            <a:endParaRPr lang="es-CR" sz="3600" dirty="0">
              <a:solidFill>
                <a:schemeClr val="tx2">
                  <a:lumMod val="50000"/>
                </a:schemeClr>
              </a:solidFill>
            </a:endParaRPr>
          </a:p>
        </p:txBody>
      </p:sp>
      <p:sp>
        <p:nvSpPr>
          <p:cNvPr id="4" name="CuadroTexto 3"/>
          <p:cNvSpPr txBox="1"/>
          <p:nvPr/>
        </p:nvSpPr>
        <p:spPr>
          <a:xfrm>
            <a:off x="2182276" y="2841899"/>
            <a:ext cx="7272345" cy="1754326"/>
          </a:xfrm>
          <a:prstGeom prst="rect">
            <a:avLst/>
          </a:prstGeom>
          <a:noFill/>
        </p:spPr>
        <p:txBody>
          <a:bodyPr wrap="square" rtlCol="0">
            <a:spAutoFit/>
          </a:bodyPr>
          <a:lstStyle/>
          <a:p>
            <a:pPr marL="285750" indent="-285750">
              <a:buFont typeface="Arial" panose="020B0604020202020204" pitchFamily="34" charset="0"/>
              <a:buChar char="•"/>
            </a:pPr>
            <a:r>
              <a:rPr lang="es-CR" i="1" dirty="0" smtClean="0">
                <a:solidFill>
                  <a:schemeClr val="tx2"/>
                </a:solidFill>
              </a:rPr>
              <a:t>Declaración Universal de Derechos Humanos</a:t>
            </a:r>
            <a:r>
              <a:rPr lang="es-CR" dirty="0" smtClean="0">
                <a:solidFill>
                  <a:schemeClr val="tx2"/>
                </a:solidFill>
              </a:rPr>
              <a:t>, Art. 25 (2) (carácter declarativo)</a:t>
            </a:r>
          </a:p>
          <a:p>
            <a:pPr marL="285750" indent="-285750">
              <a:buFont typeface="Arial" panose="020B0604020202020204" pitchFamily="34" charset="0"/>
              <a:buChar char="•"/>
            </a:pPr>
            <a:r>
              <a:rPr lang="es-CR" b="1" i="1" dirty="0" smtClean="0">
                <a:solidFill>
                  <a:schemeClr val="tx2"/>
                </a:solidFill>
              </a:rPr>
              <a:t>Convención sobre los Derechos del Niño</a:t>
            </a:r>
            <a:r>
              <a:rPr lang="es-CR" b="1" dirty="0" smtClean="0">
                <a:solidFill>
                  <a:schemeClr val="tx2"/>
                </a:solidFill>
              </a:rPr>
              <a:t>, </a:t>
            </a:r>
            <a:r>
              <a:rPr lang="es-CR" b="1" dirty="0">
                <a:solidFill>
                  <a:schemeClr val="tx2"/>
                </a:solidFill>
              </a:rPr>
              <a:t>p</a:t>
            </a:r>
            <a:r>
              <a:rPr lang="es-CR" b="1" dirty="0" smtClean="0">
                <a:solidFill>
                  <a:schemeClr val="tx2"/>
                </a:solidFill>
              </a:rPr>
              <a:t>reámbulo y Art. 3 (2) y (3)</a:t>
            </a:r>
          </a:p>
          <a:p>
            <a:pPr marL="285750" indent="-285750">
              <a:buFont typeface="Arial" panose="020B0604020202020204" pitchFamily="34" charset="0"/>
              <a:buChar char="•"/>
            </a:pPr>
            <a:r>
              <a:rPr lang="es-CR" i="1" dirty="0">
                <a:solidFill>
                  <a:schemeClr val="tx2"/>
                </a:solidFill>
              </a:rPr>
              <a:t>Pacto Internacional de Derechos Civiles y Políticos</a:t>
            </a:r>
            <a:r>
              <a:rPr lang="es-CR" dirty="0">
                <a:solidFill>
                  <a:schemeClr val="tx2"/>
                </a:solidFill>
              </a:rPr>
              <a:t>, art. 23 </a:t>
            </a:r>
            <a:r>
              <a:rPr lang="es-CR" dirty="0" smtClean="0">
                <a:solidFill>
                  <a:schemeClr val="tx2"/>
                </a:solidFill>
              </a:rPr>
              <a:t>y 24</a:t>
            </a:r>
          </a:p>
          <a:p>
            <a:pPr marL="285750" indent="-285750">
              <a:buFont typeface="Arial" panose="020B0604020202020204" pitchFamily="34" charset="0"/>
              <a:buChar char="•"/>
            </a:pPr>
            <a:r>
              <a:rPr lang="es-CR" i="1" dirty="0" smtClean="0">
                <a:solidFill>
                  <a:schemeClr val="tx2"/>
                </a:solidFill>
              </a:rPr>
              <a:t>Pacto </a:t>
            </a:r>
            <a:r>
              <a:rPr lang="es-CR" i="1" dirty="0">
                <a:solidFill>
                  <a:schemeClr val="tx2"/>
                </a:solidFill>
              </a:rPr>
              <a:t>Internacional de Derechos Económicos, Sociales y Culturales</a:t>
            </a:r>
            <a:r>
              <a:rPr lang="es-CR" dirty="0">
                <a:solidFill>
                  <a:schemeClr val="tx2"/>
                </a:solidFill>
              </a:rPr>
              <a:t>, art. 10</a:t>
            </a:r>
          </a:p>
        </p:txBody>
      </p:sp>
      <p:sp>
        <p:nvSpPr>
          <p:cNvPr id="5" name="CuadroTexto 4"/>
          <p:cNvSpPr txBox="1"/>
          <p:nvPr/>
        </p:nvSpPr>
        <p:spPr>
          <a:xfrm>
            <a:off x="2281881" y="4701430"/>
            <a:ext cx="9336870" cy="1754326"/>
          </a:xfrm>
          <a:prstGeom prst="rect">
            <a:avLst/>
          </a:prstGeom>
          <a:noFill/>
        </p:spPr>
        <p:txBody>
          <a:bodyPr wrap="square" rtlCol="0">
            <a:spAutoFit/>
          </a:bodyPr>
          <a:lstStyle/>
          <a:p>
            <a:r>
              <a:rPr lang="es-ES" dirty="0" smtClean="0">
                <a:solidFill>
                  <a:schemeClr val="accent4">
                    <a:lumMod val="75000"/>
                  </a:schemeClr>
                </a:solidFill>
              </a:rPr>
              <a:t>“las </a:t>
            </a:r>
            <a:r>
              <a:rPr lang="es-ES" dirty="0">
                <a:solidFill>
                  <a:schemeClr val="accent4">
                    <a:lumMod val="75000"/>
                  </a:schemeClr>
                </a:solidFill>
              </a:rPr>
              <a:t>disposiciones de derecho internacional voluntariamente aceptadas y debidamente ratificadas por los Estados adquieren un carácter vinculante y permiten establecer la responsabilidad internacional del Estado que no se conforme con sus </a:t>
            </a:r>
            <a:r>
              <a:rPr lang="es-ES" dirty="0" smtClean="0">
                <a:solidFill>
                  <a:schemeClr val="accent4">
                    <a:lumMod val="75000"/>
                  </a:schemeClr>
                </a:solidFill>
              </a:rPr>
              <a:t>obligaciones”. (</a:t>
            </a:r>
            <a:r>
              <a:rPr lang="es-CR" i="1" dirty="0">
                <a:solidFill>
                  <a:schemeClr val="accent4">
                    <a:lumMod val="75000"/>
                  </a:schemeClr>
                </a:solidFill>
              </a:rPr>
              <a:t>Responsabilidad del Estado por hechos internacionalmente ilícitos</a:t>
            </a:r>
            <a:r>
              <a:rPr lang="es-CR" dirty="0">
                <a:solidFill>
                  <a:schemeClr val="accent4">
                    <a:lumMod val="75000"/>
                  </a:schemeClr>
                </a:solidFill>
              </a:rPr>
              <a:t>, Anexo, Responsabilidad del Estado por hechos internacionalmente ilícitos, Asamblea General de Naciones Unidas, Doc. Of. UN Res. AG/56/83, </a:t>
            </a:r>
            <a:r>
              <a:rPr lang="es-CR" dirty="0" err="1">
                <a:solidFill>
                  <a:schemeClr val="accent4">
                    <a:lumMod val="75000"/>
                  </a:schemeClr>
                </a:solidFill>
              </a:rPr>
              <a:t>85</a:t>
            </a:r>
            <a:r>
              <a:rPr lang="es-CR" baseline="30000" dirty="0" err="1">
                <a:solidFill>
                  <a:schemeClr val="accent4">
                    <a:lumMod val="75000"/>
                  </a:schemeClr>
                </a:solidFill>
              </a:rPr>
              <a:t>a</a:t>
            </a:r>
            <a:r>
              <a:rPr lang="es-CR" dirty="0">
                <a:solidFill>
                  <a:schemeClr val="accent4">
                    <a:lumMod val="75000"/>
                  </a:schemeClr>
                </a:solidFill>
              </a:rPr>
              <a:t> sesión plenaria, 12 de diciembre de 2001, art. </a:t>
            </a:r>
            <a:r>
              <a:rPr lang="es-CR" dirty="0" smtClean="0">
                <a:solidFill>
                  <a:schemeClr val="accent4">
                    <a:lumMod val="75000"/>
                  </a:schemeClr>
                </a:solidFill>
              </a:rPr>
              <a:t>2). </a:t>
            </a:r>
            <a:endParaRPr lang="es-CR" dirty="0">
              <a:solidFill>
                <a:schemeClr val="accent4">
                  <a:lumMod val="75000"/>
                </a:schemeClr>
              </a:solidFill>
            </a:endParaRPr>
          </a:p>
        </p:txBody>
      </p:sp>
    </p:spTree>
    <p:extLst>
      <p:ext uri="{BB962C8B-B14F-4D97-AF65-F5344CB8AC3E}">
        <p14:creationId xmlns:p14="http://schemas.microsoft.com/office/powerpoint/2010/main" val="58667808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474259" y="2320795"/>
            <a:ext cx="8457352" cy="422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CR" sz="2400" dirty="0" smtClean="0">
                <a:solidFill>
                  <a:schemeClr val="bg1"/>
                </a:solidFill>
                <a:latin typeface="Verdana!important"/>
              </a:rPr>
              <a:t>Se </a:t>
            </a:r>
            <a:r>
              <a:rPr lang="es-CR" sz="2400" dirty="0">
                <a:solidFill>
                  <a:schemeClr val="bg1"/>
                </a:solidFill>
                <a:latin typeface="Verdana!important"/>
              </a:rPr>
              <a:t>reforma el artículo 89 de la Ley N° 3504, Ley Orgánica del Tribunal Supremo de Elecciones (TSE) y del Registro Civil, de 10 de mayo de 1965, y sus reformas. El texto es el siguiente:</a:t>
            </a:r>
          </a:p>
          <a:p>
            <a:pPr lvl="0" eaLnBrk="0" fontAlgn="base" hangingPunct="0">
              <a:spcBef>
                <a:spcPct val="0"/>
              </a:spcBef>
              <a:spcAft>
                <a:spcPct val="0"/>
              </a:spcAft>
            </a:pPr>
            <a:endParaRPr lang="es-CR" sz="2400" dirty="0">
              <a:solidFill>
                <a:schemeClr val="bg1"/>
              </a:solidFill>
              <a:latin typeface="Verdana!important"/>
            </a:endParaRPr>
          </a:p>
          <a:p>
            <a:pPr lvl="0" eaLnBrk="0" fontAlgn="base" hangingPunct="0">
              <a:spcBef>
                <a:spcPct val="0"/>
              </a:spcBef>
              <a:spcAft>
                <a:spcPct val="0"/>
              </a:spcAft>
            </a:pPr>
            <a:r>
              <a:rPr lang="es-CR" sz="2400" dirty="0">
                <a:solidFill>
                  <a:schemeClr val="bg1"/>
                </a:solidFill>
                <a:latin typeface="Verdana!important"/>
              </a:rPr>
              <a:t>"Artículo 89.- Todo costarricense de uno u otro sexo, mayor de dieciocho años, tiene la obligación ineludible de </a:t>
            </a:r>
            <a:r>
              <a:rPr lang="es-CR" sz="2400" b="1" dirty="0">
                <a:solidFill>
                  <a:schemeClr val="bg1"/>
                </a:solidFill>
                <a:latin typeface="Verdana!important"/>
              </a:rPr>
              <a:t>adquirir su cédula de identidad</a:t>
            </a:r>
            <a:r>
              <a:rPr lang="es-CR" sz="2400" dirty="0">
                <a:solidFill>
                  <a:schemeClr val="bg1"/>
                </a:solidFill>
                <a:latin typeface="Verdana!important"/>
              </a:rPr>
              <a:t>."</a:t>
            </a:r>
          </a:p>
          <a:p>
            <a:pPr marL="285750" lvl="0" indent="-285750" eaLnBrk="0" fontAlgn="base" hangingPunct="0">
              <a:spcBef>
                <a:spcPct val="0"/>
              </a:spcBef>
              <a:spcAft>
                <a:spcPct val="0"/>
              </a:spcAft>
              <a:buFont typeface="Arial" panose="020B0604020202020204" pitchFamily="34" charset="0"/>
              <a:buChar char="•"/>
            </a:pPr>
            <a:endParaRPr lang="es-CR" sz="1400" dirty="0">
              <a:solidFill>
                <a:schemeClr val="bg1"/>
              </a:solidFill>
              <a:latin typeface="Verdana!important"/>
            </a:endParaRPr>
          </a:p>
          <a:p>
            <a:pPr marL="285750" lvl="0" indent="-285750" eaLnBrk="0" fontAlgn="base" hangingPunct="0">
              <a:spcBef>
                <a:spcPct val="0"/>
              </a:spcBef>
              <a:spcAft>
                <a:spcPct val="0"/>
              </a:spcAft>
              <a:buFont typeface="Arial" panose="020B0604020202020204" pitchFamily="34" charset="0"/>
              <a:buChar char="•"/>
            </a:pPr>
            <a:endParaRPr lang="es-CR" sz="1400" dirty="0">
              <a:solidFill>
                <a:schemeClr val="bg1"/>
              </a:solidFill>
              <a:latin typeface="Verdana!important"/>
            </a:endParaRPr>
          </a:p>
          <a:p>
            <a:pPr marL="285750" lvl="0" indent="-285750" eaLnBrk="0" fontAlgn="base" hangingPunct="0">
              <a:spcBef>
                <a:spcPct val="0"/>
              </a:spcBef>
              <a:spcAft>
                <a:spcPct val="0"/>
              </a:spcAft>
              <a:buFont typeface="Arial" panose="020B0604020202020204" pitchFamily="34" charset="0"/>
              <a:buChar char="•"/>
            </a:pPr>
            <a:endParaRPr lang="es-CR" sz="1400" dirty="0">
              <a:solidFill>
                <a:schemeClr val="bg1"/>
              </a:solidFill>
              <a:latin typeface="Verdana!important"/>
            </a:endParaRPr>
          </a:p>
        </p:txBody>
      </p:sp>
      <p:sp>
        <p:nvSpPr>
          <p:cNvPr id="5" name="CuadroTexto 4"/>
          <p:cNvSpPr txBox="1"/>
          <p:nvPr/>
        </p:nvSpPr>
        <p:spPr>
          <a:xfrm>
            <a:off x="2770876" y="1116083"/>
            <a:ext cx="5301083" cy="707886"/>
          </a:xfrm>
          <a:prstGeom prst="rect">
            <a:avLst/>
          </a:prstGeom>
          <a:noFill/>
        </p:spPr>
        <p:txBody>
          <a:bodyPr wrap="square" rtlCol="0">
            <a:spAutoFit/>
          </a:bodyPr>
          <a:lstStyle/>
          <a:p>
            <a:r>
              <a:rPr lang="es-CR" sz="4000" b="1" dirty="0">
                <a:solidFill>
                  <a:srgbClr val="002060"/>
                </a:solidFill>
                <a:latin typeface="Verdana!important"/>
              </a:rPr>
              <a:t>ARTÍCULO 3.-</a:t>
            </a:r>
            <a:endParaRPr lang="es-CR" sz="4000" b="1" dirty="0">
              <a:solidFill>
                <a:srgbClr val="002060"/>
              </a:solidFill>
            </a:endParaRPr>
          </a:p>
        </p:txBody>
      </p:sp>
    </p:spTree>
    <p:extLst>
      <p:ext uri="{BB962C8B-B14F-4D97-AF65-F5344CB8AC3E}">
        <p14:creationId xmlns:p14="http://schemas.microsoft.com/office/powerpoint/2010/main" val="255396027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474259" y="2320795"/>
            <a:ext cx="7775482" cy="3890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CR" sz="2800" dirty="0" smtClean="0">
                <a:solidFill>
                  <a:schemeClr val="bg1"/>
                </a:solidFill>
                <a:latin typeface="Verdana!important"/>
              </a:rPr>
              <a:t>Relaciones sexuales entre dos menores de 12 años edad??</a:t>
            </a:r>
            <a:endParaRPr lang="es-CR" sz="2800" dirty="0">
              <a:solidFill>
                <a:schemeClr val="bg1"/>
              </a:solidFill>
              <a:latin typeface="Verdana!important"/>
            </a:endParaRPr>
          </a:p>
          <a:p>
            <a:pPr lvl="0" eaLnBrk="0" fontAlgn="base" hangingPunct="0">
              <a:spcBef>
                <a:spcPct val="0"/>
              </a:spcBef>
              <a:spcAft>
                <a:spcPct val="0"/>
              </a:spcAft>
            </a:pPr>
            <a:endParaRPr lang="es-CR" sz="2800" dirty="0">
              <a:solidFill>
                <a:schemeClr val="bg1"/>
              </a:solidFill>
              <a:latin typeface="Verdana!important"/>
            </a:endParaRPr>
          </a:p>
          <a:p>
            <a:pPr lvl="0" eaLnBrk="0" fontAlgn="base" hangingPunct="0">
              <a:spcBef>
                <a:spcPct val="0"/>
              </a:spcBef>
              <a:spcAft>
                <a:spcPct val="0"/>
              </a:spcAft>
            </a:pPr>
            <a:r>
              <a:rPr lang="es-CR" sz="2800" dirty="0" smtClean="0">
                <a:solidFill>
                  <a:schemeClr val="bg1"/>
                </a:solidFill>
                <a:latin typeface="Verdana!important"/>
              </a:rPr>
              <a:t>Defensa de error en la edad de la persona??</a:t>
            </a:r>
          </a:p>
          <a:p>
            <a:pPr lvl="0" eaLnBrk="0" fontAlgn="base" hangingPunct="0">
              <a:spcBef>
                <a:spcPct val="0"/>
              </a:spcBef>
              <a:spcAft>
                <a:spcPct val="0"/>
              </a:spcAft>
            </a:pPr>
            <a:endParaRPr lang="es-CR" sz="2800" dirty="0" smtClean="0">
              <a:solidFill>
                <a:schemeClr val="bg1"/>
              </a:solidFill>
              <a:latin typeface="Verdana!important"/>
            </a:endParaRPr>
          </a:p>
          <a:p>
            <a:pPr lvl="0" eaLnBrk="0" fontAlgn="base" hangingPunct="0">
              <a:spcBef>
                <a:spcPct val="0"/>
              </a:spcBef>
              <a:spcAft>
                <a:spcPct val="0"/>
              </a:spcAft>
            </a:pPr>
            <a:r>
              <a:rPr lang="es-CR" sz="2800" dirty="0" smtClean="0">
                <a:solidFill>
                  <a:schemeClr val="bg1"/>
                </a:solidFill>
                <a:latin typeface="Verdana!important"/>
              </a:rPr>
              <a:t>Régimen de transición (irretroactividad de la Ley penal)??</a:t>
            </a:r>
            <a:endParaRPr lang="es-CR" sz="1600" dirty="0" smtClean="0">
              <a:solidFill>
                <a:schemeClr val="bg1"/>
              </a:solidFill>
              <a:latin typeface="Verdana!important"/>
            </a:endParaRPr>
          </a:p>
          <a:p>
            <a:pPr lvl="0" eaLnBrk="0" fontAlgn="base" hangingPunct="0">
              <a:spcBef>
                <a:spcPct val="0"/>
              </a:spcBef>
              <a:spcAft>
                <a:spcPct val="0"/>
              </a:spcAft>
            </a:pPr>
            <a:endParaRPr lang="es-CR" sz="1400" dirty="0">
              <a:solidFill>
                <a:schemeClr val="bg1"/>
              </a:solidFill>
              <a:latin typeface="Verdana!important"/>
            </a:endParaRPr>
          </a:p>
          <a:p>
            <a:pPr marL="285750" lvl="0" indent="-285750" eaLnBrk="0" fontAlgn="base" hangingPunct="0">
              <a:spcBef>
                <a:spcPct val="0"/>
              </a:spcBef>
              <a:spcAft>
                <a:spcPct val="0"/>
              </a:spcAft>
              <a:buFont typeface="Arial" panose="020B0604020202020204" pitchFamily="34" charset="0"/>
              <a:buChar char="•"/>
            </a:pPr>
            <a:endParaRPr lang="es-CR" sz="1400" dirty="0">
              <a:solidFill>
                <a:schemeClr val="bg1"/>
              </a:solidFill>
              <a:latin typeface="Verdana!important"/>
            </a:endParaRPr>
          </a:p>
        </p:txBody>
      </p:sp>
      <p:sp>
        <p:nvSpPr>
          <p:cNvPr id="5" name="CuadroTexto 4"/>
          <p:cNvSpPr txBox="1"/>
          <p:nvPr/>
        </p:nvSpPr>
        <p:spPr>
          <a:xfrm>
            <a:off x="2770876" y="1116083"/>
            <a:ext cx="5301083" cy="707886"/>
          </a:xfrm>
          <a:prstGeom prst="rect">
            <a:avLst/>
          </a:prstGeom>
          <a:noFill/>
        </p:spPr>
        <p:txBody>
          <a:bodyPr wrap="square" rtlCol="0">
            <a:spAutoFit/>
          </a:bodyPr>
          <a:lstStyle/>
          <a:p>
            <a:r>
              <a:rPr lang="es-CR" sz="4000" b="1" dirty="0" smtClean="0">
                <a:solidFill>
                  <a:srgbClr val="002060"/>
                </a:solidFill>
                <a:latin typeface="Verdana!important"/>
              </a:rPr>
              <a:t>En el tintero…</a:t>
            </a:r>
            <a:endParaRPr lang="es-CR" sz="4000" b="1" dirty="0">
              <a:solidFill>
                <a:srgbClr val="002060"/>
              </a:solidFill>
            </a:endParaRPr>
          </a:p>
        </p:txBody>
      </p:sp>
    </p:spTree>
    <p:extLst>
      <p:ext uri="{BB962C8B-B14F-4D97-AF65-F5344CB8AC3E}">
        <p14:creationId xmlns:p14="http://schemas.microsoft.com/office/powerpoint/2010/main" val="425399834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Marcador de contenido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0505" y="1187585"/>
            <a:ext cx="6926264" cy="4482832"/>
          </a:xfrm>
          <a:prstGeom prst="rect">
            <a:avLst/>
          </a:prstGeom>
        </p:spPr>
      </p:pic>
      <p:sp>
        <p:nvSpPr>
          <p:cNvPr id="4" name="CuadroTexto 3"/>
          <p:cNvSpPr txBox="1"/>
          <p:nvPr/>
        </p:nvSpPr>
        <p:spPr>
          <a:xfrm>
            <a:off x="2636108" y="5988909"/>
            <a:ext cx="6720329" cy="461665"/>
          </a:xfrm>
          <a:prstGeom prst="rect">
            <a:avLst/>
          </a:prstGeom>
          <a:noFill/>
        </p:spPr>
        <p:txBody>
          <a:bodyPr wrap="square" rtlCol="0">
            <a:spAutoFit/>
          </a:bodyPr>
          <a:lstStyle/>
          <a:p>
            <a:r>
              <a:rPr lang="es-CR" sz="1200" dirty="0" smtClean="0"/>
              <a:t>Fuente: Caja de herramientas “En tus manos”, disponible en línea: </a:t>
            </a:r>
            <a:r>
              <a:rPr lang="es-CR" sz="1200" dirty="0" smtClean="0">
                <a:hlinkClick r:id="rId6"/>
              </a:rPr>
              <a:t>https://paniamor.org/entusmanos</a:t>
            </a:r>
            <a:r>
              <a:rPr lang="es-CR" sz="1200" dirty="0" smtClean="0"/>
              <a:t>.</a:t>
            </a:r>
          </a:p>
          <a:p>
            <a:endParaRPr lang="es-CR" sz="1200" dirty="0"/>
          </a:p>
        </p:txBody>
      </p:sp>
    </p:spTree>
    <p:extLst>
      <p:ext uri="{BB962C8B-B14F-4D97-AF65-F5344CB8AC3E}">
        <p14:creationId xmlns:p14="http://schemas.microsoft.com/office/powerpoint/2010/main" val="369932381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5"/>
          <a:srcRect l="31896" t="24413" r="32185" b="9777"/>
          <a:stretch/>
        </p:blipFill>
        <p:spPr>
          <a:xfrm>
            <a:off x="3188389" y="101645"/>
            <a:ext cx="5961238" cy="6143957"/>
          </a:xfrm>
          <a:prstGeom prst="rect">
            <a:avLst/>
          </a:prstGeom>
        </p:spPr>
      </p:pic>
      <p:sp>
        <p:nvSpPr>
          <p:cNvPr id="8" name="Rectángulo 7"/>
          <p:cNvSpPr/>
          <p:nvPr/>
        </p:nvSpPr>
        <p:spPr>
          <a:xfrm>
            <a:off x="3648635" y="6107103"/>
            <a:ext cx="4553256" cy="276999"/>
          </a:xfrm>
          <a:prstGeom prst="rect">
            <a:avLst/>
          </a:prstGeom>
        </p:spPr>
        <p:txBody>
          <a:bodyPr wrap="square">
            <a:spAutoFit/>
          </a:bodyPr>
          <a:lstStyle/>
          <a:p>
            <a:r>
              <a:rPr lang="es-CR" sz="1200" dirty="0" smtClean="0"/>
              <a:t>Fuente: Paniamor, en línea:  </a:t>
            </a:r>
            <a:r>
              <a:rPr lang="es-CR" sz="1200" dirty="0" smtClean="0">
                <a:hlinkClick r:id="rId6"/>
              </a:rPr>
              <a:t>https://paniamor.org/entusmanos</a:t>
            </a:r>
            <a:r>
              <a:rPr lang="es-CR" sz="1200" dirty="0" smtClean="0"/>
              <a:t>.</a:t>
            </a:r>
          </a:p>
        </p:txBody>
      </p:sp>
      <p:sp>
        <p:nvSpPr>
          <p:cNvPr id="5" name="Arco 4"/>
          <p:cNvSpPr/>
          <p:nvPr/>
        </p:nvSpPr>
        <p:spPr>
          <a:xfrm>
            <a:off x="6571129" y="509195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Tree>
    <p:extLst>
      <p:ext uri="{BB962C8B-B14F-4D97-AF65-F5344CB8AC3E}">
        <p14:creationId xmlns:p14="http://schemas.microsoft.com/office/powerpoint/2010/main" val="310194008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604750" y="0"/>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617693" y="619257"/>
            <a:ext cx="5979459" cy="1938992"/>
          </a:xfrm>
          <a:prstGeom prst="rect">
            <a:avLst/>
          </a:prstGeom>
        </p:spPr>
        <p:txBody>
          <a:bodyPr wrap="square">
            <a:spAutoFit/>
          </a:bodyPr>
          <a:lstStyle/>
          <a:p>
            <a:pPr>
              <a:spcBef>
                <a:spcPts val="1200"/>
              </a:spcBef>
              <a:spcAft>
                <a:spcPts val="1200"/>
              </a:spcAft>
            </a:pPr>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Las dificultades en materia de judicialización</a:t>
            </a:r>
            <a:endParaRPr lang="es-CR" sz="3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689412" y="3101788"/>
            <a:ext cx="8848164" cy="3046988"/>
          </a:xfrm>
          <a:prstGeom prst="rect">
            <a:avLst/>
          </a:prstGeom>
          <a:noFill/>
        </p:spPr>
        <p:txBody>
          <a:bodyPr wrap="square" rtlCol="0">
            <a:spAutoFit/>
          </a:bodyPr>
          <a:lstStyle/>
          <a:p>
            <a:pPr marL="285750" indent="-285750">
              <a:buFont typeface="Arial" panose="020B0604020202020204" pitchFamily="34" charset="0"/>
              <a:buChar char="•"/>
            </a:pPr>
            <a:r>
              <a:rPr lang="es-CR" sz="2400" dirty="0" smtClean="0"/>
              <a:t>Archivo de los procesos por “falta de pruebas” (es necesario probar las circunstancias de tiempo, modo y lugar en que ocurrieron las relaciones sexuales); </a:t>
            </a:r>
          </a:p>
          <a:p>
            <a:pPr marL="285750" indent="-285750">
              <a:buFont typeface="Arial" panose="020B0604020202020204" pitchFamily="34" charset="0"/>
              <a:buChar char="•"/>
            </a:pPr>
            <a:r>
              <a:rPr lang="es-CR" sz="2400" dirty="0" smtClean="0"/>
              <a:t>“no </a:t>
            </a:r>
            <a:r>
              <a:rPr lang="es-CR" sz="2400" dirty="0"/>
              <a:t>existe legislación que permita a la Fiscalía dar prioridad al principio de </a:t>
            </a:r>
            <a:r>
              <a:rPr lang="es-CR" sz="2400" dirty="0" smtClean="0"/>
              <a:t>protección en los casos en que la menor de edad hace uso del derecho de abstención” (no se establecen excepciones en los casos de víctimas menores de 18 años;</a:t>
            </a:r>
          </a:p>
          <a:p>
            <a:pPr marL="285750" indent="-285750">
              <a:buFont typeface="Arial" panose="020B0604020202020204" pitchFamily="34" charset="0"/>
              <a:buChar char="•"/>
            </a:pPr>
            <a:r>
              <a:rPr lang="es-CR" sz="2400" dirty="0"/>
              <a:t>Lentitud de los procedimientos </a:t>
            </a:r>
            <a:r>
              <a:rPr lang="es-CR" sz="2400" dirty="0" smtClean="0"/>
              <a:t>judiciales (5 años) en promedio.</a:t>
            </a:r>
            <a:endParaRPr lang="es-CR" dirty="0"/>
          </a:p>
        </p:txBody>
      </p:sp>
    </p:spTree>
    <p:extLst>
      <p:ext uri="{BB962C8B-B14F-4D97-AF65-F5344CB8AC3E}">
        <p14:creationId xmlns:p14="http://schemas.microsoft.com/office/powerpoint/2010/main" val="234024442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604750" y="0"/>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617693" y="619257"/>
            <a:ext cx="5979459" cy="1323439"/>
          </a:xfrm>
          <a:prstGeom prst="rect">
            <a:avLst/>
          </a:prstGeom>
        </p:spPr>
        <p:txBody>
          <a:bodyPr wrap="square">
            <a:spAutoFit/>
          </a:bodyPr>
          <a:lstStyle/>
          <a:p>
            <a:pPr>
              <a:spcBef>
                <a:spcPts val="1200"/>
              </a:spcBef>
              <a:spcAft>
                <a:spcPts val="1200"/>
              </a:spcAft>
            </a:pPr>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Los retos de la atención a las víctimas </a:t>
            </a:r>
            <a:endParaRPr lang="es-CR" sz="3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375648" y="2008095"/>
            <a:ext cx="9161928" cy="4247317"/>
          </a:xfrm>
          <a:prstGeom prst="rect">
            <a:avLst/>
          </a:prstGeom>
          <a:noFill/>
        </p:spPr>
        <p:txBody>
          <a:bodyPr wrap="square" rtlCol="0">
            <a:spAutoFit/>
          </a:bodyPr>
          <a:lstStyle/>
          <a:p>
            <a:pPr marL="285750" indent="-285750">
              <a:buFont typeface="Arial" panose="020B0604020202020204" pitchFamily="34" charset="0"/>
              <a:buChar char="•"/>
            </a:pPr>
            <a:r>
              <a:rPr lang="es-CR" dirty="0" smtClean="0"/>
              <a:t>Aplicación discrecional e ilegal de las disposiciones relativas a las relaciones impropias (</a:t>
            </a:r>
            <a:r>
              <a:rPr lang="es-CR" dirty="0"/>
              <a:t>a partir de los 15 años de edad las víctimas son desatendidas</a:t>
            </a:r>
            <a:r>
              <a:rPr lang="es-CR" dirty="0" smtClean="0"/>
              <a:t>);</a:t>
            </a:r>
            <a:endParaRPr lang="es-CR" dirty="0"/>
          </a:p>
          <a:p>
            <a:pPr marL="285750" indent="-285750">
              <a:buFont typeface="Arial" panose="020B0604020202020204" pitchFamily="34" charset="0"/>
              <a:buChar char="•"/>
            </a:pPr>
            <a:r>
              <a:rPr lang="es-CR" dirty="0" smtClean="0"/>
              <a:t>Ausencia de reglamentación (protocolo) sobre atención a las víctimas de relaciones impropias que incluya una revisión de la calificación de los casos;</a:t>
            </a:r>
          </a:p>
          <a:p>
            <a:pPr marL="285750" indent="-285750">
              <a:buFont typeface="Arial" panose="020B0604020202020204" pitchFamily="34" charset="0"/>
              <a:buChar char="•"/>
            </a:pPr>
            <a:r>
              <a:rPr lang="es-CR" dirty="0" smtClean="0"/>
              <a:t>Carencia de apoyo </a:t>
            </a:r>
            <a:r>
              <a:rPr lang="es-CR" dirty="0"/>
              <a:t>psicológico a las todas las víctimas </a:t>
            </a:r>
            <a:r>
              <a:rPr lang="es-CR" dirty="0" smtClean="0"/>
              <a:t>de este delito sin discriminación por edad, condición social, origen étnico </a:t>
            </a:r>
            <a:r>
              <a:rPr lang="es-CR" dirty="0" err="1" smtClean="0"/>
              <a:t>etc</a:t>
            </a:r>
            <a:r>
              <a:rPr lang="es-CR" dirty="0" smtClean="0"/>
              <a:t>;</a:t>
            </a:r>
          </a:p>
          <a:p>
            <a:pPr marL="285750" indent="-285750">
              <a:buFont typeface="Arial" panose="020B0604020202020204" pitchFamily="34" charset="0"/>
              <a:buChar char="•"/>
            </a:pPr>
            <a:r>
              <a:rPr lang="es-CR" dirty="0" smtClean="0"/>
              <a:t>Debilidad institucional para atender un número muy elevado de casos de violencia y abuso en contra de los menores de edad;</a:t>
            </a:r>
          </a:p>
          <a:p>
            <a:pPr marL="285750" indent="-285750">
              <a:buFont typeface="Arial" panose="020B0604020202020204" pitchFamily="34" charset="0"/>
              <a:buChar char="•"/>
            </a:pPr>
            <a:r>
              <a:rPr lang="es-CR" dirty="0" smtClean="0"/>
              <a:t>Necesidad de dar prioridad a los contextos de mayor vulnerabilidad (población migrante y/o de zonas aisladas);</a:t>
            </a:r>
          </a:p>
          <a:p>
            <a:pPr marL="285750" indent="-285750">
              <a:buFont typeface="Arial" panose="020B0604020202020204" pitchFamily="34" charset="0"/>
              <a:buChar char="•"/>
            </a:pPr>
            <a:r>
              <a:rPr lang="es-CR" dirty="0" smtClean="0"/>
              <a:t>Dificultades de apoyo por parte de la comunidad (normalización, oposición a la educación sexual) </a:t>
            </a:r>
          </a:p>
          <a:p>
            <a:pPr marL="285750" indent="-285750">
              <a:buFont typeface="Arial" panose="020B0604020202020204" pitchFamily="34" charset="0"/>
              <a:buChar char="•"/>
            </a:pPr>
            <a:r>
              <a:rPr lang="es-CR" dirty="0" smtClean="0"/>
              <a:t>Necesidad de fortalecer </a:t>
            </a:r>
            <a:r>
              <a:rPr lang="es-CR" dirty="0"/>
              <a:t>las estrategias y el liderazgo en materia de prevención y </a:t>
            </a:r>
            <a:r>
              <a:rPr lang="es-CR" dirty="0" smtClean="0"/>
              <a:t>promoción (</a:t>
            </a:r>
            <a:r>
              <a:rPr lang="es-CR" dirty="0" err="1" smtClean="0"/>
              <a:t>PANI</a:t>
            </a:r>
            <a:r>
              <a:rPr lang="es-CR" dirty="0" smtClean="0"/>
              <a:t>, centros de salud, centros educativos)</a:t>
            </a:r>
          </a:p>
          <a:p>
            <a:endParaRPr lang="es-CR" dirty="0"/>
          </a:p>
        </p:txBody>
      </p:sp>
    </p:spTree>
    <p:extLst>
      <p:ext uri="{BB962C8B-B14F-4D97-AF65-F5344CB8AC3E}">
        <p14:creationId xmlns:p14="http://schemas.microsoft.com/office/powerpoint/2010/main" val="170060943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125506" y="0"/>
            <a:ext cx="1868488" cy="6858000"/>
          </a:xfrm>
          <a:prstGeom prst="rect">
            <a:avLst/>
          </a:prstGeom>
          <a:noFill/>
          <a:ln w="9525">
            <a:noFill/>
            <a:miter lim="800000"/>
            <a:headEnd/>
            <a:tailEnd/>
          </a:ln>
        </p:spPr>
      </p:pic>
      <p:sp>
        <p:nvSpPr>
          <p:cNvPr id="7" name="Title 7"/>
          <p:cNvSpPr txBox="1">
            <a:spLocks/>
          </p:cNvSpPr>
          <p:nvPr/>
        </p:nvSpPr>
        <p:spPr>
          <a:xfrm>
            <a:off x="3604750" y="0"/>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80009" y="323163"/>
            <a:ext cx="6417144" cy="2123658"/>
          </a:xfrm>
          <a:prstGeom prst="rect">
            <a:avLst/>
          </a:prstGeom>
        </p:spPr>
        <p:txBody>
          <a:bodyPr wrap="square">
            <a:spAutoFit/>
          </a:bodyPr>
          <a:lstStyle/>
          <a:p>
            <a:pPr>
              <a:spcBef>
                <a:spcPts val="1200"/>
              </a:spcBef>
              <a:spcAft>
                <a:spcPts val="1200"/>
              </a:spcAft>
            </a:pPr>
            <a:r>
              <a:rPr lang="es-CR" sz="4400" b="1" dirty="0">
                <a:solidFill>
                  <a:srgbClr val="002060"/>
                </a:solidFill>
              </a:rPr>
              <a:t>La normatividad aplicable a los casos de uniones impropias en Costa Rica</a:t>
            </a:r>
            <a:endParaRPr lang="es-CR" sz="4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471351" y="2940909"/>
            <a:ext cx="8441951" cy="3724096"/>
          </a:xfrm>
          <a:prstGeom prst="rect">
            <a:avLst/>
          </a:prstGeom>
          <a:noFill/>
        </p:spPr>
        <p:txBody>
          <a:bodyPr wrap="square" rtlCol="0">
            <a:spAutoFit/>
          </a:bodyPr>
          <a:lstStyle/>
          <a:p>
            <a:r>
              <a:rPr lang="es-CR" sz="2000" b="1" dirty="0"/>
              <a:t>R</a:t>
            </a:r>
            <a:r>
              <a:rPr lang="es-CR" sz="2000" b="1" dirty="0" smtClean="0"/>
              <a:t>etorno </a:t>
            </a:r>
            <a:r>
              <a:rPr lang="es-CR" sz="2000" b="1" dirty="0"/>
              <a:t>sobre el alcance de la </a:t>
            </a:r>
            <a:r>
              <a:rPr lang="es-CR" sz="2000" b="1" dirty="0" smtClean="0"/>
              <a:t>legislación</a:t>
            </a:r>
            <a:endParaRPr lang="es-CR" sz="2000" b="1" dirty="0"/>
          </a:p>
          <a:p>
            <a:pPr marL="285750" indent="-285750">
              <a:buFont typeface="Arial" panose="020B0604020202020204" pitchFamily="34" charset="0"/>
              <a:buChar char="•"/>
            </a:pPr>
            <a:r>
              <a:rPr lang="es-CR" sz="2000" dirty="0" smtClean="0"/>
              <a:t>Ley </a:t>
            </a:r>
            <a:r>
              <a:rPr lang="es-CR" sz="2000" dirty="0"/>
              <a:t>9406 de </a:t>
            </a:r>
            <a:r>
              <a:rPr lang="es-CR" sz="2000" dirty="0" smtClean="0"/>
              <a:t>2017 </a:t>
            </a:r>
          </a:p>
          <a:p>
            <a:endParaRPr lang="es-CR" sz="2000" dirty="0"/>
          </a:p>
          <a:p>
            <a:r>
              <a:rPr lang="es-CR" sz="2000" b="1" dirty="0"/>
              <a:t>I</a:t>
            </a:r>
            <a:r>
              <a:rPr lang="es-CR" sz="2000" b="1" dirty="0" smtClean="0"/>
              <a:t>nterés </a:t>
            </a:r>
            <a:r>
              <a:rPr lang="es-CR" sz="2000" b="1" dirty="0"/>
              <a:t>superior del menor de </a:t>
            </a:r>
            <a:r>
              <a:rPr lang="es-CR" sz="2000" b="1" dirty="0" smtClean="0"/>
              <a:t>edad</a:t>
            </a:r>
          </a:p>
          <a:p>
            <a:pPr marL="285750" indent="-285750">
              <a:buFont typeface="Arial" panose="020B0604020202020204" pitchFamily="34" charset="0"/>
              <a:buChar char="•"/>
            </a:pPr>
            <a:r>
              <a:rPr lang="es-CR" sz="2000" i="1" dirty="0"/>
              <a:t>Convención sobre los Derechos del Niño, art. </a:t>
            </a:r>
            <a:r>
              <a:rPr lang="es-CR" sz="2000" i="1" dirty="0" smtClean="0"/>
              <a:t>3</a:t>
            </a:r>
          </a:p>
          <a:p>
            <a:pPr marL="285750" indent="-285750">
              <a:buFont typeface="Arial" panose="020B0604020202020204" pitchFamily="34" charset="0"/>
              <a:buChar char="•"/>
            </a:pPr>
            <a:r>
              <a:rPr lang="es-CR" sz="2000" i="1" dirty="0" smtClean="0"/>
              <a:t>Código </a:t>
            </a:r>
            <a:r>
              <a:rPr lang="es-CR" sz="2000" i="1" dirty="0"/>
              <a:t>de la niñez y la </a:t>
            </a:r>
            <a:r>
              <a:rPr lang="es-CR" sz="2000" i="1" dirty="0" smtClean="0"/>
              <a:t>Adolescencia, </a:t>
            </a:r>
            <a:r>
              <a:rPr lang="es-CR" sz="2000" dirty="0"/>
              <a:t>art</a:t>
            </a:r>
            <a:r>
              <a:rPr lang="es-CR" sz="2000" dirty="0" smtClean="0"/>
              <a:t>. 5</a:t>
            </a:r>
          </a:p>
          <a:p>
            <a:pPr marL="285750" indent="-285750">
              <a:buFont typeface="Arial" panose="020B0604020202020204" pitchFamily="34" charset="0"/>
              <a:buChar char="•"/>
            </a:pPr>
            <a:r>
              <a:rPr lang="es-CR" sz="2000" i="1" dirty="0"/>
              <a:t>Código Procesal </a:t>
            </a:r>
            <a:r>
              <a:rPr lang="es-CR" sz="2000" i="1" dirty="0" smtClean="0"/>
              <a:t>Penal, art. 212</a:t>
            </a:r>
            <a:endParaRPr lang="es-CR" sz="2000" dirty="0" smtClean="0"/>
          </a:p>
          <a:p>
            <a:endParaRPr lang="es-CR" sz="2000" dirty="0"/>
          </a:p>
          <a:p>
            <a:r>
              <a:rPr lang="es-CR" sz="2000" b="1" dirty="0"/>
              <a:t>O</a:t>
            </a:r>
            <a:r>
              <a:rPr lang="es-CR" sz="2000" b="1" dirty="0" smtClean="0"/>
              <a:t>bligación </a:t>
            </a:r>
            <a:r>
              <a:rPr lang="es-CR" sz="2000" b="1" dirty="0"/>
              <a:t>de representación </a:t>
            </a:r>
            <a:r>
              <a:rPr lang="es-CR" sz="2000" b="1" dirty="0" smtClean="0"/>
              <a:t>de los intereses del menor de edad a cargo de </a:t>
            </a:r>
            <a:r>
              <a:rPr lang="es-CR" sz="2000" b="1" dirty="0" err="1" smtClean="0"/>
              <a:t>PANI</a:t>
            </a:r>
            <a:endParaRPr lang="es-CR" sz="2000" b="1" dirty="0"/>
          </a:p>
          <a:p>
            <a:pPr marL="285750" indent="-285750">
              <a:buFont typeface="Arial" panose="020B0604020202020204" pitchFamily="34" charset="0"/>
              <a:buChar char="•"/>
            </a:pPr>
            <a:r>
              <a:rPr lang="es-CR" sz="2000" i="1" dirty="0" smtClean="0"/>
              <a:t>Código </a:t>
            </a:r>
            <a:r>
              <a:rPr lang="es-CR" sz="2000" i="1" dirty="0"/>
              <a:t>de la niñez y la Adolescencia, </a:t>
            </a:r>
            <a:r>
              <a:rPr lang="es-CR" sz="2000" dirty="0"/>
              <a:t>art. </a:t>
            </a:r>
            <a:r>
              <a:rPr lang="es-CR" sz="2000" dirty="0" smtClean="0"/>
              <a:t>111</a:t>
            </a:r>
          </a:p>
          <a:p>
            <a:endParaRPr lang="es-CR" dirty="0" smtClean="0"/>
          </a:p>
        </p:txBody>
      </p:sp>
    </p:spTree>
    <p:extLst>
      <p:ext uri="{BB962C8B-B14F-4D97-AF65-F5344CB8AC3E}">
        <p14:creationId xmlns:p14="http://schemas.microsoft.com/office/powerpoint/2010/main" val="388719463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125506" y="0"/>
            <a:ext cx="1868488" cy="6858000"/>
          </a:xfrm>
          <a:prstGeom prst="rect">
            <a:avLst/>
          </a:prstGeom>
          <a:noFill/>
          <a:ln w="9525">
            <a:noFill/>
            <a:miter lim="800000"/>
            <a:headEnd/>
            <a:tailEnd/>
          </a:ln>
        </p:spPr>
      </p:pic>
      <p:sp>
        <p:nvSpPr>
          <p:cNvPr id="7" name="Title 7"/>
          <p:cNvSpPr txBox="1">
            <a:spLocks/>
          </p:cNvSpPr>
          <p:nvPr/>
        </p:nvSpPr>
        <p:spPr>
          <a:xfrm>
            <a:off x="3604750" y="0"/>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73643" y="323163"/>
            <a:ext cx="6323509" cy="2123658"/>
          </a:xfrm>
          <a:prstGeom prst="rect">
            <a:avLst/>
          </a:prstGeom>
        </p:spPr>
        <p:txBody>
          <a:bodyPr wrap="square">
            <a:spAutoFit/>
          </a:bodyPr>
          <a:lstStyle/>
          <a:p>
            <a:r>
              <a:rPr lang="es-CR" sz="4400" b="1" dirty="0">
                <a:solidFill>
                  <a:srgbClr val="002060"/>
                </a:solidFill>
              </a:rPr>
              <a:t>La normatividad aplicable a los casos de uniones impropias en Costa Rica</a:t>
            </a:r>
            <a:endParaRPr lang="es-CR" sz="4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356023" y="2685535"/>
            <a:ext cx="8557280" cy="3785652"/>
          </a:xfrm>
          <a:prstGeom prst="rect">
            <a:avLst/>
          </a:prstGeom>
          <a:noFill/>
        </p:spPr>
        <p:txBody>
          <a:bodyPr wrap="square" rtlCol="0">
            <a:spAutoFit/>
          </a:bodyPr>
          <a:lstStyle/>
          <a:p>
            <a:r>
              <a:rPr lang="es-CR" sz="2000" b="1" dirty="0"/>
              <a:t>O</a:t>
            </a:r>
            <a:r>
              <a:rPr lang="es-CR" sz="2000" b="1" dirty="0" smtClean="0"/>
              <a:t>bligación </a:t>
            </a:r>
            <a:r>
              <a:rPr lang="es-CR" sz="2000" b="1" dirty="0"/>
              <a:t>de denuncia</a:t>
            </a:r>
            <a:r>
              <a:rPr lang="es-CR" sz="2000" dirty="0"/>
              <a:t> y </a:t>
            </a:r>
            <a:r>
              <a:rPr lang="es-CR" sz="2000" b="1" dirty="0"/>
              <a:t>de </a:t>
            </a:r>
            <a:r>
              <a:rPr lang="es-CR" sz="2000" b="1" dirty="0" smtClean="0"/>
              <a:t>intervención</a:t>
            </a:r>
          </a:p>
          <a:p>
            <a:pPr marL="285750" indent="-285750">
              <a:buFont typeface="Arial" panose="020B0604020202020204" pitchFamily="34" charset="0"/>
              <a:buChar char="•"/>
            </a:pPr>
            <a:r>
              <a:rPr lang="es-CR" sz="2000" i="1" dirty="0"/>
              <a:t>Código de la niñez y la Adolescencia, </a:t>
            </a:r>
            <a:r>
              <a:rPr lang="es-CR" sz="2000" dirty="0"/>
              <a:t>art. </a:t>
            </a:r>
            <a:r>
              <a:rPr lang="es-CR" sz="2000" dirty="0" smtClean="0"/>
              <a:t>49</a:t>
            </a:r>
          </a:p>
          <a:p>
            <a:pPr marL="285750" indent="-285750">
              <a:buFont typeface="Arial" panose="020B0604020202020204" pitchFamily="34" charset="0"/>
              <a:buChar char="•"/>
            </a:pPr>
            <a:endParaRPr lang="es-CR" sz="2000" dirty="0"/>
          </a:p>
          <a:p>
            <a:r>
              <a:rPr lang="es-CR" sz="2000" b="1" dirty="0" smtClean="0"/>
              <a:t>Protección a denunciantes, víctimas y testigos</a:t>
            </a:r>
          </a:p>
          <a:p>
            <a:pPr marL="285750" indent="-285750">
              <a:buFont typeface="Arial" panose="020B0604020202020204" pitchFamily="34" charset="0"/>
              <a:buChar char="•"/>
            </a:pPr>
            <a:r>
              <a:rPr lang="es-CR" sz="2000" i="1" dirty="0"/>
              <a:t>Código de la Niñez y </a:t>
            </a:r>
            <a:r>
              <a:rPr lang="es-CR" sz="2000" i="1" dirty="0" smtClean="0"/>
              <a:t>adolescencia, </a:t>
            </a:r>
            <a:r>
              <a:rPr lang="es-CR" sz="2000" dirty="0" smtClean="0"/>
              <a:t>art. 134</a:t>
            </a:r>
          </a:p>
          <a:p>
            <a:pPr marL="285750" indent="-285750">
              <a:buFont typeface="Arial" panose="020B0604020202020204" pitchFamily="34" charset="0"/>
              <a:buChar char="•"/>
            </a:pPr>
            <a:r>
              <a:rPr lang="es-CR" sz="2000" i="1" dirty="0"/>
              <a:t>Código procesal </a:t>
            </a:r>
            <a:r>
              <a:rPr lang="es-CR" sz="2000" i="1" dirty="0" smtClean="0"/>
              <a:t>penal</a:t>
            </a:r>
            <a:r>
              <a:rPr lang="es-CR" sz="2000" dirty="0" smtClean="0"/>
              <a:t>, art. 285</a:t>
            </a:r>
          </a:p>
          <a:p>
            <a:endParaRPr lang="es-CR" sz="2000" dirty="0" smtClean="0"/>
          </a:p>
          <a:p>
            <a:r>
              <a:rPr lang="es-CR" sz="2000" b="1" dirty="0" smtClean="0"/>
              <a:t>Atención a las víctimas</a:t>
            </a:r>
            <a:endParaRPr lang="es-CR" sz="2000" b="1" dirty="0"/>
          </a:p>
          <a:p>
            <a:r>
              <a:rPr lang="es-CR" sz="2000" dirty="0" smtClean="0"/>
              <a:t>Protocolos de atención </a:t>
            </a:r>
            <a:r>
              <a:rPr lang="es-CR" sz="2000" dirty="0"/>
              <a:t>a las víctimas de Delitos Sexuales y Derivados de la Violencia </a:t>
            </a:r>
            <a:r>
              <a:rPr lang="es-CR" sz="2000" dirty="0" smtClean="0"/>
              <a:t>Doméstica, </a:t>
            </a:r>
            <a:r>
              <a:rPr lang="es-CR" sz="2000" u="sng" dirty="0">
                <a:hlinkClick r:id="rId5"/>
              </a:rPr>
              <a:t>https://ministeriopublico.poder-judicial.go.cr/index.php/es/biblioteca-digital/protocolos-para-la-atencion-a-victimas-de-delitos-sexuales-y-derivados-de-la-violencia-domestica</a:t>
            </a:r>
            <a:r>
              <a:rPr lang="es-CR" sz="2000" dirty="0"/>
              <a:t>.</a:t>
            </a:r>
            <a:endParaRPr lang="es-CR" sz="2000" dirty="0" smtClean="0"/>
          </a:p>
        </p:txBody>
      </p:sp>
    </p:spTree>
    <p:extLst>
      <p:ext uri="{BB962C8B-B14F-4D97-AF65-F5344CB8AC3E}">
        <p14:creationId xmlns:p14="http://schemas.microsoft.com/office/powerpoint/2010/main" val="399243905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125506" y="0"/>
            <a:ext cx="1868488" cy="6858000"/>
          </a:xfrm>
          <a:prstGeom prst="rect">
            <a:avLst/>
          </a:prstGeom>
          <a:noFill/>
          <a:ln w="9525">
            <a:noFill/>
            <a:miter lim="800000"/>
            <a:headEnd/>
            <a:tailEnd/>
          </a:ln>
        </p:spPr>
      </p:pic>
      <p:sp>
        <p:nvSpPr>
          <p:cNvPr id="7" name="Title 7"/>
          <p:cNvSpPr txBox="1">
            <a:spLocks/>
          </p:cNvSpPr>
          <p:nvPr/>
        </p:nvSpPr>
        <p:spPr>
          <a:xfrm>
            <a:off x="3604750" y="0"/>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73643" y="323163"/>
            <a:ext cx="6323509" cy="2123658"/>
          </a:xfrm>
          <a:prstGeom prst="rect">
            <a:avLst/>
          </a:prstGeom>
        </p:spPr>
        <p:txBody>
          <a:bodyPr wrap="square">
            <a:spAutoFit/>
          </a:bodyPr>
          <a:lstStyle/>
          <a:p>
            <a:r>
              <a:rPr lang="es-CR" sz="4400" b="1" dirty="0">
                <a:solidFill>
                  <a:srgbClr val="002060"/>
                </a:solidFill>
              </a:rPr>
              <a:t>La normatividad aplicable a los casos de uniones impropias en Costa Rica</a:t>
            </a:r>
            <a:endParaRPr lang="es-CR" sz="4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356023" y="2685535"/>
            <a:ext cx="8557280" cy="3724096"/>
          </a:xfrm>
          <a:prstGeom prst="rect">
            <a:avLst/>
          </a:prstGeom>
          <a:noFill/>
        </p:spPr>
        <p:txBody>
          <a:bodyPr wrap="square" rtlCol="0">
            <a:spAutoFit/>
          </a:bodyPr>
          <a:lstStyle/>
          <a:p>
            <a:r>
              <a:rPr lang="es-CR" sz="2400" b="1" dirty="0" smtClean="0">
                <a:solidFill>
                  <a:schemeClr val="accent5">
                    <a:lumMod val="50000"/>
                  </a:schemeClr>
                </a:solidFill>
              </a:rPr>
              <a:t>Derecho de abstención</a:t>
            </a:r>
          </a:p>
          <a:p>
            <a:pPr marL="342900" indent="-342900">
              <a:buFont typeface="Arial" panose="020B0604020202020204" pitchFamily="34" charset="0"/>
              <a:buChar char="•"/>
            </a:pPr>
            <a:r>
              <a:rPr lang="es-CR" sz="2400" dirty="0">
                <a:solidFill>
                  <a:schemeClr val="accent5">
                    <a:lumMod val="50000"/>
                  </a:schemeClr>
                </a:solidFill>
              </a:rPr>
              <a:t>Constitución </a:t>
            </a:r>
            <a:r>
              <a:rPr lang="es-CR" sz="2400" dirty="0" smtClean="0">
                <a:solidFill>
                  <a:schemeClr val="accent5">
                    <a:lumMod val="50000"/>
                  </a:schemeClr>
                </a:solidFill>
              </a:rPr>
              <a:t>Política, art. 36</a:t>
            </a:r>
          </a:p>
          <a:p>
            <a:pPr marL="342900" indent="-342900">
              <a:buFont typeface="Arial" panose="020B0604020202020204" pitchFamily="34" charset="0"/>
              <a:buChar char="•"/>
            </a:pPr>
            <a:r>
              <a:rPr lang="es-CR" sz="2400" i="1" dirty="0" smtClean="0">
                <a:solidFill>
                  <a:schemeClr val="accent5">
                    <a:lumMod val="50000"/>
                  </a:schemeClr>
                </a:solidFill>
              </a:rPr>
              <a:t>Código </a:t>
            </a:r>
            <a:r>
              <a:rPr lang="es-CR" sz="2400" i="1" dirty="0">
                <a:solidFill>
                  <a:schemeClr val="accent5">
                    <a:lumMod val="50000"/>
                  </a:schemeClr>
                </a:solidFill>
              </a:rPr>
              <a:t>procesal </a:t>
            </a:r>
            <a:r>
              <a:rPr lang="es-CR" sz="2400" i="1" dirty="0" smtClean="0">
                <a:solidFill>
                  <a:schemeClr val="accent5">
                    <a:lumMod val="50000"/>
                  </a:schemeClr>
                </a:solidFill>
              </a:rPr>
              <a:t>penal, </a:t>
            </a:r>
            <a:r>
              <a:rPr lang="es-CR" sz="2400" dirty="0" smtClean="0">
                <a:solidFill>
                  <a:schemeClr val="accent5">
                    <a:lumMod val="50000"/>
                  </a:schemeClr>
                </a:solidFill>
              </a:rPr>
              <a:t>art. 205</a:t>
            </a:r>
          </a:p>
          <a:p>
            <a:endParaRPr lang="es-CR" sz="2400" dirty="0" smtClean="0">
              <a:solidFill>
                <a:schemeClr val="accent5">
                  <a:lumMod val="50000"/>
                </a:schemeClr>
              </a:solidFill>
            </a:endParaRPr>
          </a:p>
          <a:p>
            <a:endParaRPr lang="es-CR" sz="2400" dirty="0">
              <a:solidFill>
                <a:schemeClr val="accent5">
                  <a:lumMod val="50000"/>
                </a:schemeClr>
              </a:solidFill>
            </a:endParaRPr>
          </a:p>
          <a:p>
            <a:r>
              <a:rPr lang="es-CR" sz="2400" dirty="0" smtClean="0">
                <a:solidFill>
                  <a:schemeClr val="accent5">
                    <a:lumMod val="50000"/>
                  </a:schemeClr>
                </a:solidFill>
              </a:rPr>
              <a:t>Alternativa: Testimonio de terceros </a:t>
            </a:r>
          </a:p>
          <a:p>
            <a:r>
              <a:rPr lang="es-CR" sz="2400" b="1" dirty="0" smtClean="0">
                <a:solidFill>
                  <a:schemeClr val="accent5">
                    <a:lumMod val="50000"/>
                  </a:schemeClr>
                </a:solidFill>
              </a:rPr>
              <a:t>Reglas de la sana crítica (libertad probatoria y de apreciación de la prueba)</a:t>
            </a:r>
          </a:p>
          <a:p>
            <a:pPr marL="342900" indent="-342900">
              <a:buFont typeface="Arial" panose="020B0604020202020204" pitchFamily="34" charset="0"/>
              <a:buChar char="•"/>
            </a:pPr>
            <a:r>
              <a:rPr lang="es-CR" sz="2400" i="1" dirty="0">
                <a:solidFill>
                  <a:schemeClr val="accent5">
                    <a:lumMod val="50000"/>
                  </a:schemeClr>
                </a:solidFill>
              </a:rPr>
              <a:t>Código procesal penal, </a:t>
            </a:r>
            <a:r>
              <a:rPr lang="es-CR" sz="2400" dirty="0">
                <a:solidFill>
                  <a:schemeClr val="accent5">
                    <a:lumMod val="50000"/>
                  </a:schemeClr>
                </a:solidFill>
              </a:rPr>
              <a:t>art</a:t>
            </a:r>
            <a:r>
              <a:rPr lang="es-CR" sz="2400" dirty="0" smtClean="0">
                <a:solidFill>
                  <a:schemeClr val="accent5">
                    <a:lumMod val="50000"/>
                  </a:schemeClr>
                </a:solidFill>
              </a:rPr>
              <a:t>. 142, 184, 204 y 361</a:t>
            </a:r>
            <a:endParaRPr lang="es-CR" sz="2400" b="1" dirty="0" smtClean="0">
              <a:solidFill>
                <a:schemeClr val="accent5">
                  <a:lumMod val="50000"/>
                </a:schemeClr>
              </a:solidFill>
            </a:endParaRPr>
          </a:p>
          <a:p>
            <a:pPr marL="342900" indent="-342900">
              <a:buFont typeface="Arial" panose="020B0604020202020204" pitchFamily="34" charset="0"/>
              <a:buChar char="•"/>
            </a:pPr>
            <a:endParaRPr lang="es-CR" sz="2000" dirty="0" smtClean="0"/>
          </a:p>
        </p:txBody>
      </p:sp>
    </p:spTree>
    <p:extLst>
      <p:ext uri="{BB962C8B-B14F-4D97-AF65-F5344CB8AC3E}">
        <p14:creationId xmlns:p14="http://schemas.microsoft.com/office/powerpoint/2010/main" val="31835212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96091"/>
            <a:ext cx="7168358" cy="2554545"/>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La prescripción de la acción penal en casos de crímenes sexuales </a:t>
            </a:r>
            <a:r>
              <a:rPr lang="es-CR" sz="4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contra personas </a:t>
            </a:r>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menores de edad</a:t>
            </a:r>
          </a:p>
        </p:txBody>
      </p:sp>
      <p:sp>
        <p:nvSpPr>
          <p:cNvPr id="4" name="CuadroTexto 3"/>
          <p:cNvSpPr txBox="1"/>
          <p:nvPr/>
        </p:nvSpPr>
        <p:spPr>
          <a:xfrm>
            <a:off x="2281882" y="3146726"/>
            <a:ext cx="8224812" cy="3046988"/>
          </a:xfrm>
          <a:prstGeom prst="rect">
            <a:avLst/>
          </a:prstGeom>
          <a:noFill/>
        </p:spPr>
        <p:txBody>
          <a:bodyPr wrap="square" rtlCol="0">
            <a:spAutoFit/>
          </a:bodyPr>
          <a:lstStyle/>
          <a:p>
            <a:r>
              <a:rPr lang="es-CR" sz="3200" b="1" dirty="0" smtClean="0">
                <a:solidFill>
                  <a:schemeClr val="accent5">
                    <a:lumMod val="75000"/>
                  </a:schemeClr>
                </a:solidFill>
              </a:rPr>
              <a:t>Costa Rica </a:t>
            </a:r>
          </a:p>
          <a:p>
            <a:r>
              <a:rPr lang="es-CR" sz="3200" b="1" dirty="0" smtClean="0">
                <a:solidFill>
                  <a:schemeClr val="accent4">
                    <a:lumMod val="75000"/>
                  </a:schemeClr>
                </a:solidFill>
              </a:rPr>
              <a:t>10 años a partir de que la víctima haya cumplido la mayoría de edad (</a:t>
            </a:r>
            <a:r>
              <a:rPr lang="es-CR" sz="3200" b="1" dirty="0">
                <a:solidFill>
                  <a:schemeClr val="accent4">
                    <a:lumMod val="75000"/>
                  </a:schemeClr>
                </a:solidFill>
              </a:rPr>
              <a:t>Ley Nº </a:t>
            </a:r>
            <a:r>
              <a:rPr lang="es-CR" sz="3200" b="1" dirty="0" smtClean="0">
                <a:solidFill>
                  <a:schemeClr val="accent4">
                    <a:lumMod val="75000"/>
                  </a:schemeClr>
                </a:solidFill>
              </a:rPr>
              <a:t>8590, </a:t>
            </a:r>
            <a:r>
              <a:rPr lang="es-CR" sz="3200" b="1" dirty="0">
                <a:solidFill>
                  <a:schemeClr val="accent4">
                    <a:lumMod val="75000"/>
                  </a:schemeClr>
                </a:solidFill>
              </a:rPr>
              <a:t>Fortalecimiento de la Lucha Contra La Explotación Sexual de las Personas Menores de </a:t>
            </a:r>
            <a:r>
              <a:rPr lang="es-CR" sz="3200" b="1" dirty="0" smtClean="0">
                <a:solidFill>
                  <a:schemeClr val="accent4">
                    <a:lumMod val="75000"/>
                  </a:schemeClr>
                </a:solidFill>
              </a:rPr>
              <a:t>Edad, art. 31).</a:t>
            </a:r>
            <a:endParaRPr lang="es-CR" sz="3200" b="1" dirty="0">
              <a:solidFill>
                <a:schemeClr val="accent4">
                  <a:lumMod val="75000"/>
                </a:schemeClr>
              </a:solidFill>
            </a:endParaRPr>
          </a:p>
        </p:txBody>
      </p:sp>
    </p:spTree>
    <p:extLst>
      <p:ext uri="{BB962C8B-B14F-4D97-AF65-F5344CB8AC3E}">
        <p14:creationId xmlns:p14="http://schemas.microsoft.com/office/powerpoint/2010/main" val="136077735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00263" y="428369"/>
            <a:ext cx="6994310" cy="2308324"/>
          </a:xfrm>
          <a:prstGeom prst="rect">
            <a:avLst/>
          </a:prstGeom>
          <a:noFill/>
        </p:spPr>
        <p:txBody>
          <a:bodyPr wrap="square" rtlCol="0">
            <a:spAutoFit/>
          </a:bodyPr>
          <a:lstStyle/>
          <a:p>
            <a:r>
              <a:rPr lang="es-CR" sz="3600" dirty="0" smtClean="0">
                <a:solidFill>
                  <a:schemeClr val="tx2">
                    <a:lumMod val="50000"/>
                  </a:schemeClr>
                </a:solidFill>
              </a:rPr>
              <a:t>Instrumentos de derecho internacional que reconocen la necesidad de la protección contra las relaciones “tempranas”</a:t>
            </a:r>
            <a:endParaRPr lang="es-CR" sz="3600" dirty="0">
              <a:solidFill>
                <a:schemeClr val="tx2">
                  <a:lumMod val="50000"/>
                </a:schemeClr>
              </a:solidFill>
            </a:endParaRPr>
          </a:p>
        </p:txBody>
      </p:sp>
      <p:sp>
        <p:nvSpPr>
          <p:cNvPr id="4" name="CuadroTexto 3"/>
          <p:cNvSpPr txBox="1"/>
          <p:nvPr/>
        </p:nvSpPr>
        <p:spPr>
          <a:xfrm>
            <a:off x="2306594" y="3385751"/>
            <a:ext cx="9071917" cy="2862322"/>
          </a:xfrm>
          <a:prstGeom prst="rect">
            <a:avLst/>
          </a:prstGeom>
          <a:noFill/>
        </p:spPr>
        <p:txBody>
          <a:bodyPr wrap="square" rtlCol="0">
            <a:spAutoFit/>
          </a:bodyPr>
          <a:lstStyle/>
          <a:p>
            <a:pPr marL="285750" indent="-285750">
              <a:buFont typeface="Arial" panose="020B0604020202020204" pitchFamily="34" charset="0"/>
              <a:buChar char="•"/>
            </a:pPr>
            <a:r>
              <a:rPr lang="es-ES" i="1" dirty="0">
                <a:solidFill>
                  <a:schemeClr val="tx2"/>
                </a:solidFill>
              </a:rPr>
              <a:t>Convención Americana de Derechos </a:t>
            </a:r>
            <a:r>
              <a:rPr lang="es-ES" i="1" dirty="0" smtClean="0">
                <a:solidFill>
                  <a:schemeClr val="tx2"/>
                </a:solidFill>
              </a:rPr>
              <a:t>Humanos, </a:t>
            </a:r>
            <a:r>
              <a:rPr lang="es-CR" dirty="0">
                <a:solidFill>
                  <a:schemeClr val="tx2"/>
                </a:solidFill>
              </a:rPr>
              <a:t>art. 17 (2)</a:t>
            </a:r>
            <a:endParaRPr lang="es-ES" i="1" dirty="0" smtClean="0">
              <a:solidFill>
                <a:schemeClr val="tx2"/>
              </a:solidFill>
            </a:endParaRPr>
          </a:p>
          <a:p>
            <a:pPr marL="285750" indent="-285750">
              <a:buFont typeface="Arial" panose="020B0604020202020204" pitchFamily="34" charset="0"/>
              <a:buChar char="•"/>
            </a:pPr>
            <a:r>
              <a:rPr lang="es-ES" i="1" dirty="0">
                <a:solidFill>
                  <a:schemeClr val="tx2"/>
                </a:solidFill>
              </a:rPr>
              <a:t>Convención sobre la eliminación de todas las formas de discriminación contra la mujer</a:t>
            </a:r>
            <a:r>
              <a:rPr lang="es-CR" b="1" dirty="0" smtClean="0">
                <a:solidFill>
                  <a:schemeClr val="tx2"/>
                </a:solidFill>
              </a:rPr>
              <a:t>, </a:t>
            </a:r>
            <a:r>
              <a:rPr lang="es-CR" dirty="0">
                <a:solidFill>
                  <a:schemeClr val="tx2"/>
                </a:solidFill>
              </a:rPr>
              <a:t>art. 16, párr. </a:t>
            </a:r>
            <a:r>
              <a:rPr lang="es-CR" dirty="0" smtClean="0">
                <a:solidFill>
                  <a:schemeClr val="tx2"/>
                </a:solidFill>
              </a:rPr>
              <a:t>2</a:t>
            </a:r>
          </a:p>
          <a:p>
            <a:pPr marL="285750" indent="-285750">
              <a:buFont typeface="Arial" panose="020B0604020202020204" pitchFamily="34" charset="0"/>
              <a:buChar char="•"/>
            </a:pPr>
            <a:r>
              <a:rPr lang="es-ES" i="1" dirty="0">
                <a:solidFill>
                  <a:schemeClr val="tx2"/>
                </a:solidFill>
              </a:rPr>
              <a:t>Carta Africana sobre los Derechos y el Bienestar del Niño</a:t>
            </a:r>
            <a:r>
              <a:rPr lang="es-CR" dirty="0" smtClean="0">
                <a:solidFill>
                  <a:schemeClr val="tx2"/>
                </a:solidFill>
              </a:rPr>
              <a:t>, </a:t>
            </a:r>
            <a:r>
              <a:rPr lang="es-CR" dirty="0">
                <a:solidFill>
                  <a:schemeClr val="tx2"/>
                </a:solidFill>
              </a:rPr>
              <a:t>art. </a:t>
            </a:r>
            <a:r>
              <a:rPr lang="es-CR" dirty="0" smtClean="0">
                <a:solidFill>
                  <a:schemeClr val="tx2"/>
                </a:solidFill>
              </a:rPr>
              <a:t>2</a:t>
            </a:r>
          </a:p>
          <a:p>
            <a:pPr marL="285750" indent="-285750">
              <a:buFont typeface="Arial" panose="020B0604020202020204" pitchFamily="34" charset="0"/>
              <a:buChar char="•"/>
            </a:pPr>
            <a:r>
              <a:rPr lang="es-ES" i="1" dirty="0">
                <a:solidFill>
                  <a:schemeClr val="tx2"/>
                </a:solidFill>
              </a:rPr>
              <a:t>Protocolo facultativo de la Convención sobre los Derechos del Niño</a:t>
            </a:r>
            <a:r>
              <a:rPr lang="es-ES" dirty="0">
                <a:solidFill>
                  <a:schemeClr val="tx2"/>
                </a:solidFill>
              </a:rPr>
              <a:t> </a:t>
            </a:r>
            <a:r>
              <a:rPr lang="es-ES" i="1" dirty="0">
                <a:solidFill>
                  <a:schemeClr val="tx2"/>
                </a:solidFill>
              </a:rPr>
              <a:t>relativo a la venta de niños, la prostitución infantil y la utilización de niños en la </a:t>
            </a:r>
            <a:r>
              <a:rPr lang="es-ES" i="1" dirty="0" smtClean="0">
                <a:solidFill>
                  <a:schemeClr val="tx2"/>
                </a:solidFill>
              </a:rPr>
              <a:t>pornografía</a:t>
            </a:r>
          </a:p>
          <a:p>
            <a:pPr marL="285750" indent="-285750">
              <a:buFont typeface="Arial" panose="020B0604020202020204" pitchFamily="34" charset="0"/>
              <a:buChar char="•"/>
            </a:pPr>
            <a:r>
              <a:rPr lang="es-ES" i="1" dirty="0">
                <a:solidFill>
                  <a:schemeClr val="tx2"/>
                </a:solidFill>
              </a:rPr>
              <a:t>Convención suplementaria sobre la abolición de la </a:t>
            </a:r>
            <a:r>
              <a:rPr lang="es-ES" i="1" dirty="0" smtClean="0">
                <a:solidFill>
                  <a:schemeClr val="tx2"/>
                </a:solidFill>
              </a:rPr>
              <a:t>esclavitud</a:t>
            </a:r>
          </a:p>
          <a:p>
            <a:pPr marL="285750" indent="-285750">
              <a:buFont typeface="Arial" panose="020B0604020202020204" pitchFamily="34" charset="0"/>
              <a:buChar char="•"/>
            </a:pPr>
            <a:r>
              <a:rPr lang="es-ES" i="1" dirty="0">
                <a:solidFill>
                  <a:schemeClr val="tx2"/>
                </a:solidFill>
              </a:rPr>
              <a:t>Protocolo facultativo de la Convención sobre los Derechos del Niño relativo a la venta de niños, la prostitución infantil y la utilización de niños en la pornografía (Protocolo de </a:t>
            </a:r>
            <a:r>
              <a:rPr lang="es-ES" i="1" dirty="0" smtClean="0">
                <a:solidFill>
                  <a:schemeClr val="tx2"/>
                </a:solidFill>
              </a:rPr>
              <a:t>Palermo)</a:t>
            </a:r>
            <a:endParaRPr lang="es-CR" dirty="0">
              <a:solidFill>
                <a:schemeClr val="tx2"/>
              </a:solidFill>
            </a:endParaRPr>
          </a:p>
        </p:txBody>
      </p:sp>
    </p:spTree>
    <p:extLst>
      <p:ext uri="{BB962C8B-B14F-4D97-AF65-F5344CB8AC3E}">
        <p14:creationId xmlns:p14="http://schemas.microsoft.com/office/powerpoint/2010/main" val="266191578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66160" y="6967"/>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231136" y="1813298"/>
            <a:ext cx="8275558" cy="461665"/>
          </a:xfrm>
          <a:prstGeom prst="rect">
            <a:avLst/>
          </a:prstGeom>
          <a:noFill/>
        </p:spPr>
        <p:txBody>
          <a:bodyPr wrap="square" rtlCol="0">
            <a:spAutoFit/>
          </a:bodyPr>
          <a:lstStyle/>
          <a:p>
            <a:r>
              <a:rPr lang="es-CR" sz="2400" b="1" dirty="0" smtClean="0">
                <a:solidFill>
                  <a:schemeClr val="accent5">
                    <a:lumMod val="75000"/>
                  </a:schemeClr>
                </a:solidFill>
              </a:rPr>
              <a:t>Canadá</a:t>
            </a:r>
            <a:endParaRPr lang="es-CR" sz="2400" b="1" dirty="0">
              <a:solidFill>
                <a:schemeClr val="accent5">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699357421"/>
              </p:ext>
            </p:extLst>
          </p:nvPr>
        </p:nvGraphicFramePr>
        <p:xfrm>
          <a:off x="2231136" y="2194297"/>
          <a:ext cx="9656065" cy="4325786"/>
        </p:xfrm>
        <a:graphic>
          <a:graphicData uri="http://schemas.openxmlformats.org/drawingml/2006/table">
            <a:tbl>
              <a:tblPr firstRow="1" firstCol="1" bandRow="1">
                <a:tableStyleId>{5C22544A-7EE6-4342-B048-85BDC9FD1C3A}</a:tableStyleId>
              </a:tblPr>
              <a:tblGrid>
                <a:gridCol w="1499078"/>
                <a:gridCol w="2780411"/>
                <a:gridCol w="2654789"/>
                <a:gridCol w="2721787"/>
              </a:tblGrid>
              <a:tr h="150117">
                <a:tc>
                  <a:txBody>
                    <a:bodyPr/>
                    <a:lstStyle/>
                    <a:p>
                      <a:pPr>
                        <a:lnSpc>
                          <a:spcPct val="107000"/>
                        </a:lnSpc>
                        <a:spcAft>
                          <a:spcPts val="0"/>
                        </a:spcAft>
                      </a:pPr>
                      <a:r>
                        <a:rPr lang="es-CR" sz="800" dirty="0">
                          <a:effectLst/>
                        </a:rPr>
                        <a:t>Infracción</a:t>
                      </a:r>
                      <a:endParaRPr lang="es-C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CR" sz="800">
                          <a:effectLst/>
                        </a:rPr>
                        <a:t>Elementos del crimen</a:t>
                      </a:r>
                      <a:endParaRPr lang="es-C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CR" sz="800">
                          <a:effectLst/>
                        </a:rPr>
                        <a:t>Medios de defensa</a:t>
                      </a:r>
                      <a:endParaRPr lang="es-C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CR" sz="800">
                          <a:effectLst/>
                        </a:rPr>
                        <a:t>Penas posibles</a:t>
                      </a:r>
                      <a:endParaRPr lang="es-C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501165">
                <a:tc>
                  <a:txBody>
                    <a:bodyPr/>
                    <a:lstStyle/>
                    <a:p>
                      <a:pPr>
                        <a:lnSpc>
                          <a:spcPct val="107000"/>
                        </a:lnSpc>
                        <a:spcAft>
                          <a:spcPts val="0"/>
                        </a:spcAft>
                      </a:pPr>
                      <a:r>
                        <a:rPr lang="es-CR" sz="700" dirty="0">
                          <a:effectLst/>
                        </a:rPr>
                        <a:t>Contactos sexuales (Art. 151 </a:t>
                      </a:r>
                      <a:r>
                        <a:rPr lang="es-CR" sz="700" dirty="0" err="1">
                          <a:effectLst/>
                        </a:rPr>
                        <a:t>CP</a:t>
                      </a:r>
                      <a:r>
                        <a:rPr lang="es-CR" sz="700" dirty="0">
                          <a:effectLst/>
                        </a:rPr>
                        <a:t>)</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Actus</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reus</a:t>
                      </a:r>
                      <a:r>
                        <a:rPr lang="es-CR" sz="800" kern="1200" dirty="0">
                          <a:solidFill>
                            <a:schemeClr val="dk1"/>
                          </a:solidFill>
                          <a:effectLst/>
                          <a:latin typeface="+mn-lt"/>
                          <a:ea typeface="+mn-ea"/>
                          <a:cs typeface="+mn-cs"/>
                        </a:rPr>
                        <a:t>: Tocar directa o indirectamente con una parte del cuerpo o con un objeto, una parte del cuerpo de una persona menor de 16 años de edad.</a:t>
                      </a:r>
                    </a:p>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Mens</a:t>
                      </a:r>
                      <a:r>
                        <a:rPr lang="es-CR" sz="800" kern="1200" dirty="0">
                          <a:solidFill>
                            <a:schemeClr val="dk1"/>
                          </a:solidFill>
                          <a:effectLst/>
                          <a:latin typeface="+mn-lt"/>
                          <a:ea typeface="+mn-ea"/>
                          <a:cs typeface="+mn-cs"/>
                        </a:rPr>
                        <a:t> rea : El contacto se realiza con fines sexuales</a:t>
                      </a:r>
                    </a:p>
                  </a:txBody>
                  <a:tcPr marL="0" marR="0" marT="0" marB="0"/>
                </a:tc>
                <a:tc>
                  <a:txBody>
                    <a:bodyPr/>
                    <a:lstStyle/>
                    <a:p>
                      <a:pPr>
                        <a:lnSpc>
                          <a:spcPct val="107000"/>
                        </a:lnSpc>
                        <a:spcAft>
                          <a:spcPts val="0"/>
                        </a:spcAft>
                      </a:pPr>
                      <a:r>
                        <a:rPr lang="es-CR" sz="800" kern="1200" dirty="0">
                          <a:solidFill>
                            <a:schemeClr val="dk1"/>
                          </a:solidFill>
                          <a:effectLst/>
                          <a:latin typeface="+mn-lt"/>
                          <a:ea typeface="+mn-ea"/>
                          <a:cs typeface="+mn-cs"/>
                        </a:rPr>
                        <a:t>Un beso a una niña para desearle  « Feliz año nuevo » no constituye un contacto sexual si no hay abuso de autoridad o violación a la integridad sexual de la denunciante, ni aspectos carnales o contexto sexual (R. Beaumont, [1999] </a:t>
                      </a:r>
                      <a:r>
                        <a:rPr lang="es-CR" sz="800" kern="1200" dirty="0" err="1">
                          <a:solidFill>
                            <a:schemeClr val="dk1"/>
                          </a:solidFill>
                          <a:effectLst/>
                          <a:latin typeface="+mn-lt"/>
                          <a:ea typeface="+mn-ea"/>
                          <a:cs typeface="+mn-cs"/>
                        </a:rPr>
                        <a:t>R.J.Q</a:t>
                      </a:r>
                      <a:r>
                        <a:rPr lang="es-CR" sz="800" kern="1200" dirty="0">
                          <a:solidFill>
                            <a:schemeClr val="dk1"/>
                          </a:solidFill>
                          <a:effectLst/>
                          <a:latin typeface="+mn-lt"/>
                          <a:ea typeface="+mn-ea"/>
                          <a:cs typeface="+mn-cs"/>
                        </a:rPr>
                        <a:t>. 2785 (</a:t>
                      </a:r>
                      <a:r>
                        <a:rPr lang="es-CR" sz="800" kern="1200" dirty="0" err="1">
                          <a:solidFill>
                            <a:schemeClr val="dk1"/>
                          </a:solidFill>
                          <a:effectLst/>
                          <a:latin typeface="+mn-lt"/>
                          <a:ea typeface="+mn-ea"/>
                          <a:cs typeface="+mn-cs"/>
                        </a:rPr>
                        <a:t>C.Q</a:t>
                      </a:r>
                      <a:r>
                        <a:rPr lang="es-CR" sz="800" kern="1200" dirty="0">
                          <a:solidFill>
                            <a:schemeClr val="dk1"/>
                          </a:solidFill>
                          <a:effectLst/>
                          <a:latin typeface="+mn-lt"/>
                          <a:ea typeface="+mn-ea"/>
                          <a:cs typeface="+mn-cs"/>
                        </a:rPr>
                        <a:t>.)).</a:t>
                      </a:r>
                    </a:p>
                    <a:p>
                      <a:pPr>
                        <a:lnSpc>
                          <a:spcPct val="107000"/>
                        </a:lnSpc>
                        <a:spcAft>
                          <a:spcPts val="0"/>
                        </a:spcAft>
                      </a:pPr>
                      <a:r>
                        <a:rPr lang="es-CR" sz="800" kern="1200" dirty="0">
                          <a:solidFill>
                            <a:schemeClr val="dk1"/>
                          </a:solidFill>
                          <a:effectLst/>
                          <a:latin typeface="+mn-lt"/>
                          <a:ea typeface="+mn-ea"/>
                          <a:cs typeface="+mn-cs"/>
                        </a:rPr>
                        <a:t> </a:t>
                      </a:r>
                    </a:p>
                    <a:p>
                      <a:pPr>
                        <a:lnSpc>
                          <a:spcPct val="107000"/>
                        </a:lnSpc>
                        <a:spcAft>
                          <a:spcPts val="0"/>
                        </a:spcAft>
                      </a:pPr>
                      <a:r>
                        <a:rPr lang="es-CR" sz="800" kern="1200" dirty="0">
                          <a:solidFill>
                            <a:schemeClr val="dk1"/>
                          </a:solidFill>
                          <a:effectLst/>
                          <a:latin typeface="+mn-lt"/>
                          <a:ea typeface="+mn-ea"/>
                          <a:cs typeface="+mn-cs"/>
                        </a:rPr>
                        <a:t>El consentimiento del menor de 16 años de edad no constituye medio de defensa si el demandante tiene 12 o 13 años de edad y existe una diferencia de mas de 2 años de edad con el acusado o si el demandante tiene 14 o 15 años de edad y la diferencia de edad con el acusado es de mas de 5 años.</a:t>
                      </a:r>
                    </a:p>
                  </a:txBody>
                  <a:tcPr marL="0" marR="0" marT="0" marB="0"/>
                </a:tc>
                <a:tc>
                  <a:txBody>
                    <a:bodyPr/>
                    <a:lstStyle/>
                    <a:p>
                      <a:pPr>
                        <a:lnSpc>
                          <a:spcPct val="107000"/>
                        </a:lnSpc>
                        <a:spcAft>
                          <a:spcPts val="0"/>
                        </a:spcAft>
                      </a:pPr>
                      <a:r>
                        <a:rPr lang="es-CR" sz="800" kern="1200">
                          <a:solidFill>
                            <a:schemeClr val="dk1"/>
                          </a:solidFill>
                          <a:effectLst/>
                          <a:latin typeface="+mn-lt"/>
                          <a:ea typeface="+mn-ea"/>
                          <a:cs typeface="+mn-cs"/>
                        </a:rPr>
                        <a:t>Acto criminal: Prisión de 10 años máx. y pena mínima de 1 año. No hay prescripción.</a:t>
                      </a:r>
                    </a:p>
                    <a:p>
                      <a:pPr>
                        <a:lnSpc>
                          <a:spcPct val="107000"/>
                        </a:lnSpc>
                        <a:spcAft>
                          <a:spcPts val="0"/>
                        </a:spcAft>
                      </a:pPr>
                      <a:r>
                        <a:rPr lang="es-CR" sz="800" kern="1200">
                          <a:solidFill>
                            <a:schemeClr val="dk1"/>
                          </a:solidFill>
                          <a:effectLst/>
                          <a:latin typeface="+mn-lt"/>
                          <a:ea typeface="+mn-ea"/>
                          <a:cs typeface="+mn-cs"/>
                        </a:rPr>
                        <a:t> </a:t>
                      </a:r>
                    </a:p>
                    <a:p>
                      <a:pPr>
                        <a:lnSpc>
                          <a:spcPct val="107000"/>
                        </a:lnSpc>
                        <a:spcAft>
                          <a:spcPts val="0"/>
                        </a:spcAft>
                      </a:pPr>
                      <a:r>
                        <a:rPr lang="es-CR" sz="800" kern="1200">
                          <a:solidFill>
                            <a:schemeClr val="dk1"/>
                          </a:solidFill>
                          <a:effectLst/>
                          <a:latin typeface="+mn-lt"/>
                          <a:ea typeface="+mn-ea"/>
                          <a:cs typeface="+mn-cs"/>
                        </a:rPr>
                        <a:t> </a:t>
                      </a:r>
                    </a:p>
                    <a:p>
                      <a:pPr>
                        <a:lnSpc>
                          <a:spcPct val="107000"/>
                        </a:lnSpc>
                        <a:spcAft>
                          <a:spcPts val="0"/>
                        </a:spcAft>
                      </a:pPr>
                      <a:r>
                        <a:rPr lang="es-CR" sz="800" kern="1200">
                          <a:solidFill>
                            <a:schemeClr val="dk1"/>
                          </a:solidFill>
                          <a:effectLst/>
                          <a:latin typeface="+mn-lt"/>
                          <a:ea typeface="+mn-ea"/>
                          <a:cs typeface="+mn-cs"/>
                        </a:rPr>
                        <a:t>Infracción sumaria: Multa  máx. de 5000$, prisión máx. 18 meses y min. 90 días.</a:t>
                      </a:r>
                    </a:p>
                    <a:p>
                      <a:pPr>
                        <a:lnSpc>
                          <a:spcPct val="107000"/>
                        </a:lnSpc>
                        <a:spcAft>
                          <a:spcPts val="0"/>
                        </a:spcAft>
                      </a:pPr>
                      <a:r>
                        <a:rPr lang="es-CR" sz="800" kern="1200">
                          <a:solidFill>
                            <a:schemeClr val="dk1"/>
                          </a:solidFill>
                          <a:effectLst/>
                          <a:latin typeface="+mn-lt"/>
                          <a:ea typeface="+mn-ea"/>
                          <a:cs typeface="+mn-cs"/>
                        </a:rPr>
                        <a:t>Prescripción de  90 días.</a:t>
                      </a:r>
                    </a:p>
                  </a:txBody>
                  <a:tcPr marL="0" marR="0" marT="0" marB="0"/>
                </a:tc>
              </a:tr>
              <a:tr h="900699">
                <a:tc>
                  <a:txBody>
                    <a:bodyPr/>
                    <a:lstStyle/>
                    <a:p>
                      <a:pPr>
                        <a:lnSpc>
                          <a:spcPct val="107000"/>
                        </a:lnSpc>
                        <a:spcAft>
                          <a:spcPts val="0"/>
                        </a:spcAft>
                      </a:pPr>
                      <a:r>
                        <a:rPr lang="es-CR" sz="700">
                          <a:effectLst/>
                        </a:rPr>
                        <a:t>Explotación sexual (art. 153)</a:t>
                      </a:r>
                      <a:endParaRPr lang="es-C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Actus</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reus</a:t>
                      </a:r>
                      <a:r>
                        <a:rPr lang="es-CR" sz="800" kern="1200" dirty="0">
                          <a:solidFill>
                            <a:schemeClr val="dk1"/>
                          </a:solidFill>
                          <a:effectLst/>
                          <a:latin typeface="+mn-lt"/>
                          <a:ea typeface="+mn-ea"/>
                          <a:cs typeface="+mn-cs"/>
                        </a:rPr>
                        <a:t> : Persona que en situación de autoridad respecto de la cual el adolescente está en situación de dependencia o de explotación, toca directa o indirectamente una parte del cuerpo de un adolescente o lo invita, compromete o incita a tocarla o tocarse con fines de orden sexual.</a:t>
                      </a:r>
                    </a:p>
                    <a:p>
                      <a:pPr marL="0" algn="l" defTabSz="914400" rtl="0" eaLnBrk="1" latinLnBrk="0" hangingPunct="1">
                        <a:lnSpc>
                          <a:spcPct val="107000"/>
                        </a:lnSpc>
                        <a:spcAft>
                          <a:spcPts val="0"/>
                        </a:spcAft>
                      </a:pPr>
                      <a:r>
                        <a:rPr lang="es-CR" sz="800" kern="1200" dirty="0">
                          <a:solidFill>
                            <a:schemeClr val="dk1"/>
                          </a:solidFill>
                          <a:effectLst/>
                          <a:latin typeface="+mn-lt"/>
                          <a:ea typeface="+mn-ea"/>
                          <a:cs typeface="+mn-cs"/>
                        </a:rPr>
                        <a:t> </a:t>
                      </a:r>
                      <a:r>
                        <a:rPr lang="es-CR" sz="800" kern="1200" dirty="0" err="1" smtClean="0">
                          <a:solidFill>
                            <a:schemeClr val="dk1"/>
                          </a:solidFill>
                          <a:effectLst/>
                          <a:latin typeface="+mn-lt"/>
                          <a:ea typeface="+mn-ea"/>
                          <a:cs typeface="+mn-cs"/>
                        </a:rPr>
                        <a:t>Mens</a:t>
                      </a:r>
                      <a:r>
                        <a:rPr lang="es-CR" sz="800" kern="1200" dirty="0" smtClean="0">
                          <a:solidFill>
                            <a:schemeClr val="dk1"/>
                          </a:solidFill>
                          <a:effectLst/>
                          <a:latin typeface="+mn-lt"/>
                          <a:ea typeface="+mn-ea"/>
                          <a:cs typeface="+mn-cs"/>
                        </a:rPr>
                        <a:t> </a:t>
                      </a:r>
                      <a:r>
                        <a:rPr lang="es-CR" sz="800" kern="1200" dirty="0">
                          <a:solidFill>
                            <a:schemeClr val="dk1"/>
                          </a:solidFill>
                          <a:effectLst/>
                          <a:latin typeface="+mn-lt"/>
                          <a:ea typeface="+mn-ea"/>
                          <a:cs typeface="+mn-cs"/>
                        </a:rPr>
                        <a:t>rea : Se requiere la intención de que el contacto sea de naturaleza sexual</a:t>
                      </a:r>
                    </a:p>
                  </a:txBody>
                  <a:tcPr marL="0" marR="0" marT="0" marB="0"/>
                </a:tc>
                <a:tc>
                  <a:txBody>
                    <a:bodyPr/>
                    <a:lstStyle/>
                    <a:p>
                      <a:pPr>
                        <a:lnSpc>
                          <a:spcPct val="107000"/>
                        </a:lnSpc>
                        <a:spcAft>
                          <a:spcPts val="0"/>
                        </a:spcAft>
                      </a:pPr>
                      <a:r>
                        <a:rPr lang="es-CR" sz="800" kern="1200" dirty="0">
                          <a:solidFill>
                            <a:schemeClr val="dk1"/>
                          </a:solidFill>
                          <a:effectLst/>
                          <a:latin typeface="+mn-lt"/>
                          <a:ea typeface="+mn-ea"/>
                          <a:cs typeface="+mn-cs"/>
                        </a:rPr>
                        <a:t>El consentimiento del menor de 16 años de edad no constituye medio de defensa si el demandante tiene 12 o 13 años de edad y existe una diferencia de más de 2 años de edad con el acusado o si el demandante tiene 14 o 15 años de edad y la diferencia de edad con el acusado es de más de 5 años. </a:t>
                      </a:r>
                    </a:p>
                  </a:txBody>
                  <a:tcPr marL="0" marR="0" marT="0" marB="0"/>
                </a:tc>
                <a:tc>
                  <a:txBody>
                    <a:bodyPr/>
                    <a:lstStyle/>
                    <a:p>
                      <a:pPr>
                        <a:lnSpc>
                          <a:spcPct val="107000"/>
                        </a:lnSpc>
                        <a:spcAft>
                          <a:spcPts val="0"/>
                        </a:spcAft>
                      </a:pPr>
                      <a:r>
                        <a:rPr lang="es-CR" sz="800" kern="1200" dirty="0">
                          <a:solidFill>
                            <a:schemeClr val="dk1"/>
                          </a:solidFill>
                          <a:effectLst/>
                          <a:latin typeface="+mn-lt"/>
                          <a:ea typeface="+mn-ea"/>
                          <a:cs typeface="+mn-cs"/>
                        </a:rPr>
                        <a:t>Acto criminal: Prisión máx. de 10 años y min de 1 año. No hay prescripción. (relación sexual con menor de 18 años del Código penal de CR)</a:t>
                      </a:r>
                    </a:p>
                    <a:p>
                      <a:pPr>
                        <a:lnSpc>
                          <a:spcPct val="107000"/>
                        </a:lnSpc>
                        <a:spcAft>
                          <a:spcPts val="0"/>
                        </a:spcAft>
                      </a:pPr>
                      <a:r>
                        <a:rPr lang="es-CR" sz="800" kern="1200" dirty="0">
                          <a:solidFill>
                            <a:schemeClr val="dk1"/>
                          </a:solidFill>
                          <a:effectLst/>
                          <a:latin typeface="+mn-lt"/>
                          <a:ea typeface="+mn-ea"/>
                          <a:cs typeface="+mn-cs"/>
                        </a:rPr>
                        <a:t> </a:t>
                      </a:r>
                    </a:p>
                    <a:p>
                      <a:pPr>
                        <a:lnSpc>
                          <a:spcPct val="107000"/>
                        </a:lnSpc>
                        <a:spcAft>
                          <a:spcPts val="0"/>
                        </a:spcAft>
                      </a:pPr>
                      <a:r>
                        <a:rPr lang="es-CR" sz="800" kern="1200" dirty="0">
                          <a:solidFill>
                            <a:schemeClr val="dk1"/>
                          </a:solidFill>
                          <a:effectLst/>
                          <a:latin typeface="+mn-lt"/>
                          <a:ea typeface="+mn-ea"/>
                          <a:cs typeface="+mn-cs"/>
                        </a:rPr>
                        <a:t> </a:t>
                      </a:r>
                      <a:r>
                        <a:rPr lang="es-CR" sz="800" kern="1200" dirty="0" smtClean="0">
                          <a:solidFill>
                            <a:schemeClr val="dk1"/>
                          </a:solidFill>
                          <a:effectLst/>
                          <a:latin typeface="+mn-lt"/>
                          <a:ea typeface="+mn-ea"/>
                          <a:cs typeface="+mn-cs"/>
                        </a:rPr>
                        <a:t>Infracción </a:t>
                      </a:r>
                      <a:r>
                        <a:rPr lang="es-CR" sz="800" kern="1200" dirty="0">
                          <a:solidFill>
                            <a:schemeClr val="dk1"/>
                          </a:solidFill>
                          <a:effectLst/>
                          <a:latin typeface="+mn-lt"/>
                          <a:ea typeface="+mn-ea"/>
                          <a:cs typeface="+mn-cs"/>
                        </a:rPr>
                        <a:t>sumaria: Prisión máx. de  18 meses /5000$ y mín. de  90 días.</a:t>
                      </a:r>
                    </a:p>
                    <a:p>
                      <a:pPr>
                        <a:lnSpc>
                          <a:spcPct val="107000"/>
                        </a:lnSpc>
                        <a:spcAft>
                          <a:spcPts val="0"/>
                        </a:spcAft>
                      </a:pPr>
                      <a:r>
                        <a:rPr lang="es-CR" sz="800" kern="1200" dirty="0">
                          <a:solidFill>
                            <a:schemeClr val="dk1"/>
                          </a:solidFill>
                          <a:effectLst/>
                          <a:latin typeface="+mn-lt"/>
                          <a:ea typeface="+mn-ea"/>
                          <a:cs typeface="+mn-cs"/>
                        </a:rPr>
                        <a:t>Prescripción de 90 días.</a:t>
                      </a:r>
                    </a:p>
                  </a:txBody>
                  <a:tcPr marL="0" marR="0" marT="0" marB="0"/>
                </a:tc>
              </a:tr>
              <a:tr h="900699">
                <a:tc>
                  <a:txBody>
                    <a:bodyPr/>
                    <a:lstStyle/>
                    <a:p>
                      <a:pPr>
                        <a:lnSpc>
                          <a:spcPct val="107000"/>
                        </a:lnSpc>
                        <a:spcAft>
                          <a:spcPts val="0"/>
                        </a:spcAft>
                      </a:pPr>
                      <a:r>
                        <a:rPr lang="es-CR" sz="700">
                          <a:effectLst/>
                        </a:rPr>
                        <a:t>Obtener servicios sexuales de una persona menor de 18 años de edad (art. 212(4) CP)</a:t>
                      </a:r>
                      <a:endParaRPr lang="es-C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Actus</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reus</a:t>
                      </a:r>
                      <a:r>
                        <a:rPr lang="es-CR" sz="800" kern="1200" dirty="0">
                          <a:solidFill>
                            <a:schemeClr val="dk1"/>
                          </a:solidFill>
                          <a:effectLst/>
                          <a:latin typeface="+mn-lt"/>
                          <a:ea typeface="+mn-ea"/>
                          <a:cs typeface="+mn-cs"/>
                        </a:rPr>
                        <a:t> : Comunicarse con una persona de menos de 18 años de edad e intentar obtener servicios sexuales, por medio de una remuneración, Incluso una comunicación infructuosa constituye un delito y no meramente tentativa</a:t>
                      </a:r>
                    </a:p>
                    <a:p>
                      <a:pPr marL="0" algn="l" defTabSz="914400" rtl="0" eaLnBrk="1" latinLnBrk="0" hangingPunct="1">
                        <a:lnSpc>
                          <a:spcPct val="107000"/>
                        </a:lnSpc>
                        <a:spcAft>
                          <a:spcPts val="0"/>
                        </a:spcAft>
                      </a:pPr>
                      <a:r>
                        <a:rPr lang="es-CR" sz="800" kern="1200" dirty="0">
                          <a:solidFill>
                            <a:schemeClr val="dk1"/>
                          </a:solidFill>
                          <a:effectLst/>
                          <a:latin typeface="+mn-lt"/>
                          <a:ea typeface="+mn-ea"/>
                          <a:cs typeface="+mn-cs"/>
                        </a:rPr>
                        <a:t> </a:t>
                      </a:r>
                      <a:r>
                        <a:rPr lang="es-CR" sz="800" kern="1200" dirty="0" err="1" smtClean="0">
                          <a:solidFill>
                            <a:schemeClr val="dk1"/>
                          </a:solidFill>
                          <a:effectLst/>
                          <a:latin typeface="+mn-lt"/>
                          <a:ea typeface="+mn-ea"/>
                          <a:cs typeface="+mn-cs"/>
                        </a:rPr>
                        <a:t>Mens</a:t>
                      </a:r>
                      <a:r>
                        <a:rPr lang="es-CR" sz="800" kern="1200" dirty="0" smtClean="0">
                          <a:solidFill>
                            <a:schemeClr val="dk1"/>
                          </a:solidFill>
                          <a:effectLst/>
                          <a:latin typeface="+mn-lt"/>
                          <a:ea typeface="+mn-ea"/>
                          <a:cs typeface="+mn-cs"/>
                        </a:rPr>
                        <a:t> </a:t>
                      </a:r>
                      <a:r>
                        <a:rPr lang="es-CR" sz="800" kern="1200" dirty="0">
                          <a:solidFill>
                            <a:schemeClr val="dk1"/>
                          </a:solidFill>
                          <a:effectLst/>
                          <a:latin typeface="+mn-lt"/>
                          <a:ea typeface="+mn-ea"/>
                          <a:cs typeface="+mn-cs"/>
                        </a:rPr>
                        <a:t>rea : Intención de comunicarse con un menor de edad y de obtener servicios sexuales por medio de una remuneración.</a:t>
                      </a:r>
                    </a:p>
                  </a:txBody>
                  <a:tcPr marL="0" marR="0" marT="0" marB="0"/>
                </a:tc>
                <a:tc>
                  <a:txBody>
                    <a:bodyPr/>
                    <a:lstStyle/>
                    <a:p>
                      <a:pPr>
                        <a:lnSpc>
                          <a:spcPct val="107000"/>
                        </a:lnSpc>
                      </a:pPr>
                      <a:endParaRPr lang="es-CR" sz="800" kern="1200" dirty="0">
                        <a:solidFill>
                          <a:schemeClr val="dk1"/>
                        </a:solidFill>
                        <a:effectLst/>
                        <a:latin typeface="+mn-lt"/>
                        <a:ea typeface="+mn-ea"/>
                        <a:cs typeface="+mn-cs"/>
                      </a:endParaRPr>
                    </a:p>
                  </a:txBody>
                  <a:tcPr marL="0" marR="0" marT="0" marB="0"/>
                </a:tc>
                <a:tc>
                  <a:txBody>
                    <a:bodyPr/>
                    <a:lstStyle/>
                    <a:p>
                      <a:pPr>
                        <a:lnSpc>
                          <a:spcPct val="107000"/>
                        </a:lnSpc>
                        <a:spcAft>
                          <a:spcPts val="0"/>
                        </a:spcAft>
                      </a:pPr>
                      <a:r>
                        <a:rPr lang="es-CR" sz="800" kern="1200" dirty="0" err="1">
                          <a:solidFill>
                            <a:schemeClr val="dk1"/>
                          </a:solidFill>
                          <a:effectLst/>
                          <a:latin typeface="+mn-lt"/>
                          <a:ea typeface="+mn-ea"/>
                          <a:cs typeface="+mn-cs"/>
                        </a:rPr>
                        <a:t>Acte</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criminel</a:t>
                      </a:r>
                      <a:r>
                        <a:rPr lang="es-CR" sz="800" kern="1200" dirty="0">
                          <a:solidFill>
                            <a:schemeClr val="dk1"/>
                          </a:solidFill>
                          <a:effectLst/>
                          <a:latin typeface="+mn-lt"/>
                          <a:ea typeface="+mn-ea"/>
                          <a:cs typeface="+mn-cs"/>
                        </a:rPr>
                        <a:t> : </a:t>
                      </a:r>
                      <a:r>
                        <a:rPr lang="es-CR" sz="800" kern="1200" dirty="0" err="1">
                          <a:solidFill>
                            <a:schemeClr val="dk1"/>
                          </a:solidFill>
                          <a:effectLst/>
                          <a:latin typeface="+mn-lt"/>
                          <a:ea typeface="+mn-ea"/>
                          <a:cs typeface="+mn-cs"/>
                        </a:rPr>
                        <a:t>Prision</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max</a:t>
                      </a:r>
                      <a:r>
                        <a:rPr lang="es-CR" sz="800" kern="1200" dirty="0">
                          <a:solidFill>
                            <a:schemeClr val="dk1"/>
                          </a:solidFill>
                          <a:effectLst/>
                          <a:latin typeface="+mn-lt"/>
                          <a:ea typeface="+mn-ea"/>
                          <a:cs typeface="+mn-cs"/>
                        </a:rPr>
                        <a:t> de  5 años y </a:t>
                      </a:r>
                      <a:r>
                        <a:rPr lang="es-CR" sz="800" kern="1200" dirty="0" err="1">
                          <a:solidFill>
                            <a:schemeClr val="dk1"/>
                          </a:solidFill>
                          <a:effectLst/>
                          <a:latin typeface="+mn-lt"/>
                          <a:ea typeface="+mn-ea"/>
                          <a:cs typeface="+mn-cs"/>
                        </a:rPr>
                        <a:t>mín</a:t>
                      </a:r>
                      <a:r>
                        <a:rPr lang="es-CR" sz="800" kern="1200" dirty="0">
                          <a:solidFill>
                            <a:schemeClr val="dk1"/>
                          </a:solidFill>
                          <a:effectLst/>
                          <a:latin typeface="+mn-lt"/>
                          <a:ea typeface="+mn-ea"/>
                          <a:cs typeface="+mn-cs"/>
                        </a:rPr>
                        <a:t> de 6 meses. </a:t>
                      </a:r>
                    </a:p>
                    <a:p>
                      <a:pPr>
                        <a:lnSpc>
                          <a:spcPct val="107000"/>
                        </a:lnSpc>
                        <a:spcAft>
                          <a:spcPts val="0"/>
                        </a:spcAft>
                      </a:pPr>
                      <a:r>
                        <a:rPr lang="es-CR" sz="800" kern="1200" dirty="0">
                          <a:solidFill>
                            <a:schemeClr val="dk1"/>
                          </a:solidFill>
                          <a:effectLst/>
                          <a:latin typeface="+mn-lt"/>
                          <a:ea typeface="+mn-ea"/>
                          <a:cs typeface="+mn-cs"/>
                        </a:rPr>
                        <a:t> </a:t>
                      </a:r>
                    </a:p>
                    <a:p>
                      <a:pPr>
                        <a:lnSpc>
                          <a:spcPct val="107000"/>
                        </a:lnSpc>
                        <a:spcAft>
                          <a:spcPts val="0"/>
                        </a:spcAft>
                      </a:pPr>
                      <a:r>
                        <a:rPr lang="es-CR" sz="800" kern="1200" dirty="0">
                          <a:solidFill>
                            <a:schemeClr val="dk1"/>
                          </a:solidFill>
                          <a:effectLst/>
                          <a:latin typeface="+mn-lt"/>
                          <a:ea typeface="+mn-ea"/>
                          <a:cs typeface="+mn-cs"/>
                        </a:rPr>
                        <a:t>No hay prescripción.</a:t>
                      </a:r>
                    </a:p>
                  </a:txBody>
                  <a:tcPr marL="0" marR="0" marT="0" marB="0"/>
                </a:tc>
              </a:tr>
              <a:tr h="860802">
                <a:tc>
                  <a:txBody>
                    <a:bodyPr/>
                    <a:lstStyle/>
                    <a:p>
                      <a:pPr>
                        <a:lnSpc>
                          <a:spcPct val="106000"/>
                        </a:lnSpc>
                        <a:spcBef>
                          <a:spcPts val="840"/>
                        </a:spcBef>
                        <a:spcAft>
                          <a:spcPts val="600"/>
                        </a:spcAft>
                      </a:pPr>
                      <a:r>
                        <a:rPr lang="fr-FR" sz="800">
                          <a:effectLst/>
                        </a:rPr>
                        <a:t>Agresión sexual (art. 271 CP)</a:t>
                      </a:r>
                      <a:endParaRPr lang="es-CR" sz="800">
                        <a:effectLst/>
                      </a:endParaRPr>
                    </a:p>
                    <a:p>
                      <a:pPr>
                        <a:lnSpc>
                          <a:spcPct val="106000"/>
                        </a:lnSpc>
                        <a:spcBef>
                          <a:spcPts val="840"/>
                        </a:spcBef>
                        <a:spcAft>
                          <a:spcPts val="600"/>
                        </a:spcAft>
                      </a:pPr>
                      <a:r>
                        <a:rPr lang="fr-FR" sz="700">
                          <a:effectLst/>
                        </a:rPr>
                        <a:t> </a:t>
                      </a:r>
                      <a:endParaRPr lang="es-C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Actus</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reus</a:t>
                      </a:r>
                      <a:r>
                        <a:rPr lang="es-CR" sz="800" kern="1200" dirty="0">
                          <a:solidFill>
                            <a:schemeClr val="dk1"/>
                          </a:solidFill>
                          <a:effectLst/>
                          <a:latin typeface="+mn-lt"/>
                          <a:ea typeface="+mn-ea"/>
                          <a:cs typeface="+mn-cs"/>
                        </a:rPr>
                        <a:t> : Contacto de naturaleza sexual sin consentimiento.</a:t>
                      </a:r>
                    </a:p>
                    <a:p>
                      <a:pPr marL="0" algn="l" defTabSz="914400" rtl="0" eaLnBrk="1" latinLnBrk="0" hangingPunct="1">
                        <a:lnSpc>
                          <a:spcPct val="107000"/>
                        </a:lnSpc>
                        <a:spcAft>
                          <a:spcPts val="0"/>
                        </a:spcAft>
                      </a:pPr>
                      <a:r>
                        <a:rPr lang="es-CR" sz="800" kern="1200" dirty="0">
                          <a:solidFill>
                            <a:schemeClr val="dk1"/>
                          </a:solidFill>
                          <a:effectLst/>
                          <a:latin typeface="+mn-lt"/>
                          <a:ea typeface="+mn-ea"/>
                          <a:cs typeface="+mn-cs"/>
                        </a:rPr>
                        <a:t> </a:t>
                      </a:r>
                    </a:p>
                    <a:p>
                      <a:pPr marL="0" algn="l" defTabSz="914400" rtl="0" eaLnBrk="1" latinLnBrk="0" hangingPunct="1">
                        <a:lnSpc>
                          <a:spcPct val="107000"/>
                        </a:lnSpc>
                        <a:spcAft>
                          <a:spcPts val="0"/>
                        </a:spcAft>
                      </a:pPr>
                      <a:r>
                        <a:rPr lang="es-CR" sz="800" kern="1200" dirty="0" err="1">
                          <a:solidFill>
                            <a:schemeClr val="dk1"/>
                          </a:solidFill>
                          <a:effectLst/>
                          <a:latin typeface="+mn-lt"/>
                          <a:ea typeface="+mn-ea"/>
                          <a:cs typeface="+mn-cs"/>
                        </a:rPr>
                        <a:t>Mens</a:t>
                      </a:r>
                      <a:r>
                        <a:rPr lang="es-CR" sz="800" kern="1200" dirty="0">
                          <a:solidFill>
                            <a:schemeClr val="dk1"/>
                          </a:solidFill>
                          <a:effectLst/>
                          <a:latin typeface="+mn-lt"/>
                          <a:ea typeface="+mn-ea"/>
                          <a:cs typeface="+mn-cs"/>
                        </a:rPr>
                        <a:t> rea : No es necesario establecer la naturaleza sexual del acto en cuanto a la </a:t>
                      </a:r>
                      <a:r>
                        <a:rPr lang="es-CR" sz="800" kern="1200" dirty="0" err="1">
                          <a:solidFill>
                            <a:schemeClr val="dk1"/>
                          </a:solidFill>
                          <a:effectLst/>
                          <a:latin typeface="+mn-lt"/>
                          <a:ea typeface="+mn-ea"/>
                          <a:cs typeface="+mn-cs"/>
                        </a:rPr>
                        <a:t>mens</a:t>
                      </a:r>
                      <a:r>
                        <a:rPr lang="es-CR" sz="800" kern="1200" dirty="0">
                          <a:solidFill>
                            <a:schemeClr val="dk1"/>
                          </a:solidFill>
                          <a:effectLst/>
                          <a:latin typeface="+mn-lt"/>
                          <a:ea typeface="+mn-ea"/>
                          <a:cs typeface="+mn-cs"/>
                        </a:rPr>
                        <a:t> rea porque esta hace parte del </a:t>
                      </a:r>
                      <a:r>
                        <a:rPr lang="es-CR" sz="800" kern="1200" dirty="0" err="1">
                          <a:solidFill>
                            <a:schemeClr val="dk1"/>
                          </a:solidFill>
                          <a:effectLst/>
                          <a:latin typeface="+mn-lt"/>
                          <a:ea typeface="+mn-ea"/>
                          <a:cs typeface="+mn-cs"/>
                        </a:rPr>
                        <a:t>actus</a:t>
                      </a:r>
                      <a:r>
                        <a:rPr lang="es-CR" sz="800" kern="1200" dirty="0">
                          <a:solidFill>
                            <a:schemeClr val="dk1"/>
                          </a:solidFill>
                          <a:effectLst/>
                          <a:latin typeface="+mn-lt"/>
                          <a:ea typeface="+mn-ea"/>
                          <a:cs typeface="+mn-cs"/>
                        </a:rPr>
                        <a:t> </a:t>
                      </a:r>
                      <a:r>
                        <a:rPr lang="es-CR" sz="800" kern="1200" dirty="0" err="1">
                          <a:solidFill>
                            <a:schemeClr val="dk1"/>
                          </a:solidFill>
                          <a:effectLst/>
                          <a:latin typeface="+mn-lt"/>
                          <a:ea typeface="+mn-ea"/>
                          <a:cs typeface="+mn-cs"/>
                        </a:rPr>
                        <a:t>reus</a:t>
                      </a:r>
                      <a:r>
                        <a:rPr lang="es-CR" sz="800" kern="1200" dirty="0">
                          <a:solidFill>
                            <a:schemeClr val="dk1"/>
                          </a:solidFill>
                          <a:effectLst/>
                          <a:latin typeface="+mn-lt"/>
                          <a:ea typeface="+mn-ea"/>
                          <a:cs typeface="+mn-cs"/>
                        </a:rPr>
                        <a:t> (infracción de intención general) .</a:t>
                      </a:r>
                    </a:p>
                  </a:txBody>
                  <a:tcPr marL="0" marR="0" marT="0" marB="0"/>
                </a:tc>
                <a:tc>
                  <a:txBody>
                    <a:bodyPr/>
                    <a:lstStyle/>
                    <a:p>
                      <a:pPr>
                        <a:lnSpc>
                          <a:spcPct val="107000"/>
                        </a:lnSpc>
                        <a:spcAft>
                          <a:spcPts val="0"/>
                        </a:spcAft>
                      </a:pPr>
                      <a:r>
                        <a:rPr lang="es-CR" sz="700">
                          <a:effectLst/>
                        </a:rPr>
                        <a:t> </a:t>
                      </a:r>
                      <a:endParaRPr lang="es-C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6000"/>
                        </a:lnSpc>
                        <a:spcBef>
                          <a:spcPts val="840"/>
                        </a:spcBef>
                        <a:spcAft>
                          <a:spcPts val="600"/>
                        </a:spcAft>
                      </a:pPr>
                      <a:r>
                        <a:rPr lang="es-CR" sz="800" dirty="0">
                          <a:effectLst/>
                        </a:rPr>
                        <a:t>acto criminal : prisión </a:t>
                      </a:r>
                      <a:r>
                        <a:rPr lang="es-CR" sz="800" dirty="0" err="1">
                          <a:effectLst/>
                        </a:rPr>
                        <a:t>max</a:t>
                      </a:r>
                      <a:r>
                        <a:rPr lang="es-CR" sz="800" dirty="0">
                          <a:effectLst/>
                        </a:rPr>
                        <a:t> de 10 años. Si el demandante es menor de 16 años : prisión </a:t>
                      </a:r>
                      <a:r>
                        <a:rPr lang="es-CR" sz="800" dirty="0" err="1">
                          <a:effectLst/>
                        </a:rPr>
                        <a:t>max</a:t>
                      </a:r>
                      <a:r>
                        <a:rPr lang="es-CR" sz="800" dirty="0">
                          <a:effectLst/>
                        </a:rPr>
                        <a:t>. 14 años y mín. de 1 </a:t>
                      </a:r>
                      <a:r>
                        <a:rPr lang="es-CR" sz="800" dirty="0" smtClean="0">
                          <a:effectLst/>
                        </a:rPr>
                        <a:t>año;</a:t>
                      </a:r>
                    </a:p>
                    <a:p>
                      <a:pPr>
                        <a:lnSpc>
                          <a:spcPct val="106000"/>
                        </a:lnSpc>
                        <a:spcBef>
                          <a:spcPts val="840"/>
                        </a:spcBef>
                        <a:spcAft>
                          <a:spcPts val="600"/>
                        </a:spcAft>
                      </a:pPr>
                      <a:r>
                        <a:rPr lang="es-CR" sz="800" dirty="0" smtClean="0">
                          <a:effectLst/>
                        </a:rPr>
                        <a:t>Infracción </a:t>
                      </a:r>
                      <a:r>
                        <a:rPr lang="es-CR" sz="800" dirty="0">
                          <a:effectLst/>
                        </a:rPr>
                        <a:t>sumaria: prisión máx. 18 meses. Si el demandante es menor de 16 años, prisión máx. de 2 años y mín. de 6 </a:t>
                      </a:r>
                      <a:r>
                        <a:rPr lang="es-CR" sz="800" dirty="0" smtClean="0">
                          <a:effectLst/>
                        </a:rPr>
                        <a:t>meses</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6" name="Rectángulo 5"/>
          <p:cNvSpPr/>
          <p:nvPr/>
        </p:nvSpPr>
        <p:spPr>
          <a:xfrm>
            <a:off x="2450592" y="438912"/>
            <a:ext cx="5276624" cy="1323439"/>
          </a:xfrm>
          <a:prstGeom prst="rect">
            <a:avLst/>
          </a:prstGeom>
        </p:spPr>
        <p:txBody>
          <a:bodyPr wrap="square">
            <a:spAutoFit/>
          </a:bodyPr>
          <a:lstStyle/>
          <a:p>
            <a:r>
              <a:rPr lang="es-CR" sz="4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dirty="0"/>
          </a:p>
        </p:txBody>
      </p:sp>
    </p:spTree>
    <p:extLst>
      <p:ext uri="{BB962C8B-B14F-4D97-AF65-F5344CB8AC3E}">
        <p14:creationId xmlns:p14="http://schemas.microsoft.com/office/powerpoint/2010/main" val="229258981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182906" y="1646602"/>
            <a:ext cx="8323788"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327212711"/>
              </p:ext>
            </p:extLst>
          </p:nvPr>
        </p:nvGraphicFramePr>
        <p:xfrm>
          <a:off x="2267343" y="2108267"/>
          <a:ext cx="9111169" cy="4450080"/>
        </p:xfrm>
        <a:graphic>
          <a:graphicData uri="http://schemas.openxmlformats.org/drawingml/2006/table">
            <a:tbl>
              <a:tblPr firstRow="1" firstCol="1" bandRow="1">
                <a:tableStyleId>{5C22544A-7EE6-4342-B048-85BDC9FD1C3A}</a:tableStyleId>
              </a:tblPr>
              <a:tblGrid>
                <a:gridCol w="1528272"/>
                <a:gridCol w="7582897"/>
              </a:tblGrid>
              <a:tr h="298058">
                <a:tc>
                  <a:txBody>
                    <a:bodyPr/>
                    <a:lstStyle/>
                    <a:p>
                      <a:pPr algn="just">
                        <a:lnSpc>
                          <a:spcPct val="107000"/>
                        </a:lnSpc>
                        <a:spcBef>
                          <a:spcPts val="600"/>
                        </a:spcBef>
                        <a:spcAft>
                          <a:spcPts val="600"/>
                        </a:spcAft>
                      </a:pPr>
                      <a:r>
                        <a:rPr lang="es-CR" sz="2000" spc="70" dirty="0">
                          <a:effectLst/>
                        </a:rPr>
                        <a:t>Alabama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c>
                  <a:txBody>
                    <a:bodyPr/>
                    <a:lstStyle/>
                    <a:p>
                      <a:pPr algn="just">
                        <a:lnSpc>
                          <a:spcPct val="107000"/>
                        </a:lnSpc>
                        <a:spcBef>
                          <a:spcPts val="600"/>
                        </a:spcBef>
                        <a:spcAft>
                          <a:spcPts val="600"/>
                        </a:spcAft>
                      </a:pPr>
                      <a:r>
                        <a:rPr lang="es-CR" sz="2000" dirty="0">
                          <a:effectLst/>
                        </a:rPr>
                        <a:t>No hay prescripción si la víctima fue abusada cuando era menor de 16 años.</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381157">
                <a:tc>
                  <a:txBody>
                    <a:bodyPr/>
                    <a:lstStyle/>
                    <a:p>
                      <a:pPr algn="just">
                        <a:lnSpc>
                          <a:spcPct val="107000"/>
                        </a:lnSpc>
                        <a:spcBef>
                          <a:spcPts val="600"/>
                        </a:spcBef>
                        <a:spcAft>
                          <a:spcPts val="600"/>
                        </a:spcAft>
                      </a:pPr>
                      <a:r>
                        <a:rPr lang="es-CR" sz="2000" spc="70">
                          <a:effectLst/>
                        </a:rPr>
                        <a:t>Alaska</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c>
                  <a:txBody>
                    <a:bodyPr/>
                    <a:lstStyle/>
                    <a:p>
                      <a:pPr algn="just">
                        <a:lnSpc>
                          <a:spcPct val="107000"/>
                        </a:lnSpc>
                        <a:spcBef>
                          <a:spcPts val="600"/>
                        </a:spcBef>
                        <a:spcAft>
                          <a:spcPts val="600"/>
                        </a:spcAft>
                      </a:pPr>
                      <a:r>
                        <a:rPr lang="es-CR" sz="2000">
                          <a:effectLst/>
                        </a:rPr>
                        <a:t>No hay prescripción si la víctima fue abusada cuando era menor de 18 años (solo en caso de crímenes graves).</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450451">
                <a:tc>
                  <a:txBody>
                    <a:bodyPr/>
                    <a:lstStyle/>
                    <a:p>
                      <a:pPr algn="just">
                        <a:lnSpc>
                          <a:spcPct val="107000"/>
                        </a:lnSpc>
                        <a:spcBef>
                          <a:spcPts val="600"/>
                        </a:spcBef>
                        <a:spcAft>
                          <a:spcPts val="600"/>
                        </a:spcAft>
                      </a:pPr>
                      <a:r>
                        <a:rPr lang="fr-BE" sz="2000" spc="70" dirty="0">
                          <a:effectLst/>
                        </a:rPr>
                        <a:t>Arizona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c>
                  <a:txBody>
                    <a:bodyPr/>
                    <a:lstStyle/>
                    <a:p>
                      <a:pPr algn="just">
                        <a:lnSpc>
                          <a:spcPct val="107000"/>
                        </a:lnSpc>
                        <a:spcBef>
                          <a:spcPts val="600"/>
                        </a:spcBef>
                        <a:spcAft>
                          <a:spcPts val="600"/>
                        </a:spcAft>
                      </a:pPr>
                      <a:r>
                        <a:rPr lang="es-CR" sz="2000">
                          <a:effectLst/>
                        </a:rPr>
                        <a:t>No hay prescripción si la víctima fue abusada cuando era menor de 15 años o 18 si el abusador era pariente, tutor, profesor o predicador</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219055">
                <a:tc>
                  <a:txBody>
                    <a:bodyPr/>
                    <a:lstStyle/>
                    <a:p>
                      <a:pPr algn="just">
                        <a:lnSpc>
                          <a:spcPct val="107000"/>
                        </a:lnSpc>
                        <a:spcBef>
                          <a:spcPts val="600"/>
                        </a:spcBef>
                        <a:spcAft>
                          <a:spcPts val="600"/>
                        </a:spcAft>
                      </a:pPr>
                      <a:r>
                        <a:rPr lang="fr-BE" sz="2000" spc="70">
                          <a:effectLst/>
                        </a:rPr>
                        <a:t>Arkansas</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c>
                  <a:txBody>
                    <a:bodyPr/>
                    <a:lstStyle/>
                    <a:p>
                      <a:pPr algn="just">
                        <a:lnSpc>
                          <a:spcPct val="107000"/>
                        </a:lnSpc>
                        <a:spcBef>
                          <a:spcPts val="600"/>
                        </a:spcBef>
                        <a:spcAft>
                          <a:spcPts val="600"/>
                        </a:spcAft>
                      </a:pPr>
                      <a:r>
                        <a:rPr lang="es-CR" sz="2000">
                          <a:effectLst/>
                        </a:rPr>
                        <a:t>No hay prescripción desde el 2013</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219055">
                <a:tc>
                  <a:txBody>
                    <a:bodyPr/>
                    <a:lstStyle/>
                    <a:p>
                      <a:pPr>
                        <a:lnSpc>
                          <a:spcPct val="107000"/>
                        </a:lnSpc>
                        <a:spcAft>
                          <a:spcPts val="0"/>
                        </a:spcAft>
                      </a:pPr>
                      <a:r>
                        <a:rPr lang="fr-BE" sz="2000" spc="70">
                          <a:effectLst/>
                        </a:rPr>
                        <a:t>California</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nchor="ctr"/>
                </a:tc>
                <a:tc>
                  <a:txBody>
                    <a:bodyPr/>
                    <a:lstStyle/>
                    <a:p>
                      <a:pPr algn="just">
                        <a:lnSpc>
                          <a:spcPct val="107000"/>
                        </a:lnSpc>
                        <a:spcBef>
                          <a:spcPts val="600"/>
                        </a:spcBef>
                        <a:spcAft>
                          <a:spcPts val="600"/>
                        </a:spcAft>
                      </a:pPr>
                      <a:r>
                        <a:rPr lang="es-CR" sz="2000">
                          <a:effectLst/>
                        </a:rPr>
                        <a:t>No hay prescripción por delitos sexuales graves</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298058">
                <a:tc>
                  <a:txBody>
                    <a:bodyPr/>
                    <a:lstStyle/>
                    <a:p>
                      <a:pPr>
                        <a:lnSpc>
                          <a:spcPct val="107000"/>
                        </a:lnSpc>
                        <a:spcAft>
                          <a:spcPts val="0"/>
                        </a:spcAft>
                      </a:pPr>
                      <a:r>
                        <a:rPr lang="fr-BE" sz="2000" spc="70">
                          <a:effectLst/>
                        </a:rPr>
                        <a:t>Colorado</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nchor="ctr"/>
                </a:tc>
                <a:tc>
                  <a:txBody>
                    <a:bodyPr/>
                    <a:lstStyle/>
                    <a:p>
                      <a:pPr algn="just">
                        <a:lnSpc>
                          <a:spcPct val="107000"/>
                        </a:lnSpc>
                        <a:spcBef>
                          <a:spcPts val="600"/>
                        </a:spcBef>
                        <a:spcAft>
                          <a:spcPts val="600"/>
                        </a:spcAft>
                      </a:pPr>
                      <a:r>
                        <a:rPr lang="es-CR" sz="2000">
                          <a:effectLst/>
                        </a:rPr>
                        <a:t>No hay prescripción por delitos sexuales graves contra menores de edad</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363059">
                <a:tc>
                  <a:txBody>
                    <a:bodyPr/>
                    <a:lstStyle/>
                    <a:p>
                      <a:pPr>
                        <a:lnSpc>
                          <a:spcPct val="107000"/>
                        </a:lnSpc>
                        <a:spcAft>
                          <a:spcPts val="0"/>
                        </a:spcAft>
                      </a:pPr>
                      <a:r>
                        <a:rPr lang="fr-BE" sz="2000" spc="70">
                          <a:effectLst/>
                        </a:rPr>
                        <a:t>Connecticut</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nchor="ctr"/>
                </a:tc>
                <a:tc>
                  <a:txBody>
                    <a:bodyPr/>
                    <a:lstStyle/>
                    <a:p>
                      <a:pPr algn="just">
                        <a:lnSpc>
                          <a:spcPct val="107000"/>
                        </a:lnSpc>
                        <a:spcBef>
                          <a:spcPts val="600"/>
                        </a:spcBef>
                        <a:spcAft>
                          <a:spcPts val="600"/>
                        </a:spcAft>
                      </a:pPr>
                      <a:r>
                        <a:rPr lang="es-CR" sz="2000">
                          <a:effectLst/>
                        </a:rPr>
                        <a:t>No hay prescripción por delitos clase A (Ej: Asesinato agravado, incendio premeditado, terrorismo, posesión criminal de un arma química, posesión criminal de una sustancia controlada, secuestro u operación como traficante principal)</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3510" marR="13510" marT="0" marB="0"/>
                </a:tc>
              </a:tr>
              <a:tr h="215121">
                <a:tc>
                  <a:txBody>
                    <a:bodyPr/>
                    <a:lstStyle/>
                    <a:p>
                      <a:pPr>
                        <a:lnSpc>
                          <a:spcPct val="107000"/>
                        </a:lnSpc>
                        <a:spcAft>
                          <a:spcPts val="0"/>
                        </a:spcAft>
                      </a:pPr>
                      <a:r>
                        <a:rPr lang="es-CR" sz="2000" spc="70" dirty="0">
                          <a:effectLst/>
                        </a:rPr>
                        <a:t>Delaware</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s-CR" sz="2000" spc="70" dirty="0">
                          <a:effectLst/>
                        </a:rPr>
                        <a:t> </a:t>
                      </a:r>
                      <a:r>
                        <a:rPr lang="es-CR" sz="2000" dirty="0" smtClean="0">
                          <a:effectLst/>
                        </a:rPr>
                        <a:t>No hay prescripción</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9648955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292096" y="1646602"/>
            <a:ext cx="8214598"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599594371"/>
              </p:ext>
            </p:extLst>
          </p:nvPr>
        </p:nvGraphicFramePr>
        <p:xfrm>
          <a:off x="2292096" y="2108267"/>
          <a:ext cx="9086416" cy="3945492"/>
        </p:xfrm>
        <a:graphic>
          <a:graphicData uri="http://schemas.openxmlformats.org/drawingml/2006/table">
            <a:tbl>
              <a:tblPr firstRow="1" firstCol="1" bandRow="1">
                <a:tableStyleId>{5C22544A-7EE6-4342-B048-85BDC9FD1C3A}</a:tableStyleId>
              </a:tblPr>
              <a:tblGrid>
                <a:gridCol w="1204841"/>
                <a:gridCol w="7881575"/>
              </a:tblGrid>
              <a:tr h="2280853">
                <a:tc>
                  <a:txBody>
                    <a:bodyPr/>
                    <a:lstStyle/>
                    <a:p>
                      <a:pPr>
                        <a:lnSpc>
                          <a:spcPct val="107000"/>
                        </a:lnSpc>
                        <a:spcAft>
                          <a:spcPts val="0"/>
                        </a:spcAft>
                      </a:pPr>
                      <a:r>
                        <a:rPr lang="fr-BE" sz="2000" spc="70" dirty="0">
                          <a:effectLst/>
                        </a:rPr>
                        <a:t>Georgia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546" marR="11546" marT="0" marB="0" anchor="ctr"/>
                </a:tc>
                <a:tc>
                  <a:txBody>
                    <a:bodyPr/>
                    <a:lstStyle/>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No hay prescripción por delitos cometidos a partir del 1 de julio de 2012, en los siguientes casos</a:t>
                      </a:r>
                      <a:r>
                        <a:rPr lang="es-CR" sz="2000" b="0" kern="1200" dirty="0" smtClean="0">
                          <a:solidFill>
                            <a:schemeClr val="dk1"/>
                          </a:solidFill>
                          <a:effectLst/>
                          <a:latin typeface="+mn-lt"/>
                          <a:ea typeface="+mn-ea"/>
                          <a:cs typeface="+mn-cs"/>
                        </a:rPr>
                        <a:t>:</a:t>
                      </a:r>
                    </a:p>
                    <a:p>
                      <a:pPr marL="0" algn="l" defTabSz="914400" rtl="0" eaLnBrk="1" latinLnBrk="0" hangingPunct="1">
                        <a:lnSpc>
                          <a:spcPct val="100000"/>
                        </a:lnSpc>
                        <a:spcBef>
                          <a:spcPts val="0"/>
                        </a:spcBef>
                        <a:spcAft>
                          <a:spcPts val="0"/>
                        </a:spcAft>
                      </a:pPr>
                      <a:r>
                        <a:rPr lang="es-CR" sz="2000" b="0" kern="1200" dirty="0" smtClean="0">
                          <a:solidFill>
                            <a:schemeClr val="dk1"/>
                          </a:solidFill>
                          <a:effectLst/>
                          <a:latin typeface="+mn-lt"/>
                          <a:ea typeface="+mn-ea"/>
                          <a:cs typeface="+mn-cs"/>
                        </a:rPr>
                        <a:t> </a:t>
                      </a:r>
                      <a:r>
                        <a:rPr lang="es-CR" sz="2000" b="0" kern="1200" dirty="0">
                          <a:solidFill>
                            <a:schemeClr val="dk1"/>
                          </a:solidFill>
                          <a:effectLst/>
                          <a:latin typeface="+mn-lt"/>
                          <a:ea typeface="+mn-ea"/>
                          <a:cs typeface="+mn-cs"/>
                        </a:rPr>
                        <a:t>(1) el tráfico de una persona para la servidumbre sexual;</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(2) la crueldad hacia los niños en primer grado;</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(3) violación;</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(4) sodomía agravada;</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(5) abuso de menores o abuso de niños con agravantes;</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(6) atraer a un niño para propósitos indecentes; </a:t>
                      </a:r>
                    </a:p>
                    <a:p>
                      <a:pPr marL="0" algn="l" defTabSz="914400" rtl="0" eaLnBrk="1" latinLnBrk="0" hangingPunct="1">
                        <a:lnSpc>
                          <a:spcPct val="100000"/>
                        </a:lnSpc>
                        <a:spcBef>
                          <a:spcPts val="0"/>
                        </a:spcBef>
                        <a:spcAft>
                          <a:spcPts val="0"/>
                        </a:spcAft>
                      </a:pPr>
                      <a:r>
                        <a:rPr lang="es-CR" sz="2000" b="0" kern="1200" dirty="0">
                          <a:solidFill>
                            <a:schemeClr val="dk1"/>
                          </a:solidFill>
                          <a:effectLst/>
                          <a:latin typeface="+mn-lt"/>
                          <a:ea typeface="+mn-ea"/>
                          <a:cs typeface="+mn-cs"/>
                        </a:rPr>
                        <a:t>(7) incesto.</a:t>
                      </a:r>
                    </a:p>
                  </a:txBody>
                  <a:tcPr marL="11546" marR="11546" marT="0" marB="0">
                    <a:solidFill>
                      <a:schemeClr val="accent1">
                        <a:lumMod val="20000"/>
                        <a:lumOff val="80000"/>
                      </a:schemeClr>
                    </a:solidFill>
                  </a:tcPr>
                </a:tc>
              </a:tr>
              <a:tr h="402336">
                <a:tc>
                  <a:txBody>
                    <a:bodyPr/>
                    <a:lstStyle/>
                    <a:p>
                      <a:pPr>
                        <a:lnSpc>
                          <a:spcPct val="107000"/>
                        </a:lnSpc>
                        <a:spcAft>
                          <a:spcPts val="0"/>
                        </a:spcAft>
                      </a:pPr>
                      <a:r>
                        <a:rPr lang="fr-BE" sz="2000" spc="70">
                          <a:effectLst/>
                        </a:rPr>
                        <a:t>Hawaii</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11546" marR="11546" marT="0" marB="0" anchor="ctr"/>
                </a:tc>
                <a:tc>
                  <a:txBody>
                    <a:bodyPr/>
                    <a:lstStyle/>
                    <a:p>
                      <a:pPr algn="just">
                        <a:lnSpc>
                          <a:spcPct val="107000"/>
                        </a:lnSpc>
                        <a:spcBef>
                          <a:spcPts val="600"/>
                        </a:spcBef>
                        <a:spcAft>
                          <a:spcPts val="600"/>
                        </a:spcAft>
                      </a:pPr>
                      <a:r>
                        <a:rPr lang="es-CR" sz="2000" dirty="0">
                          <a:effectLst/>
                        </a:rPr>
                        <a:t>No hay prescripción por delitos clase </a:t>
                      </a:r>
                      <a:r>
                        <a:rPr lang="es-CR" sz="2000" dirty="0" smtClean="0">
                          <a:effectLst/>
                        </a:rPr>
                        <a:t>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546" marR="11546" marT="0" marB="0"/>
                </a:tc>
              </a:tr>
              <a:tr h="399978">
                <a:tc>
                  <a:txBody>
                    <a:bodyPr/>
                    <a:lstStyle/>
                    <a:p>
                      <a:pPr>
                        <a:lnSpc>
                          <a:spcPct val="107000"/>
                        </a:lnSpc>
                        <a:spcAft>
                          <a:spcPts val="0"/>
                        </a:spcAft>
                      </a:pPr>
                      <a:r>
                        <a:rPr lang="es-CR" sz="2000" spc="70" dirty="0">
                          <a:effectLst/>
                        </a:rPr>
                        <a:t>Idaho</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r>
                        <a:rPr lang="es-CR" sz="2000" dirty="0" smtClean="0">
                          <a:effectLst/>
                        </a:rPr>
                        <a:t>No hay prescripción por abuso sexual grave y conducta lasciva con un niño.</a:t>
                      </a:r>
                      <a:endParaRPr lang="es-CR" sz="2000" dirty="0">
                        <a:effectLst/>
                        <a:latin typeface="Calibri" panose="020F0502020204030204" pitchFamily="34" charset="0"/>
                        <a:cs typeface="Times New Roman" panose="02020603050405020304" pitchFamily="18" charset="0"/>
                      </a:endParaRPr>
                    </a:p>
                  </a:txBody>
                  <a:tcPr marL="0" marR="0" marT="0" marB="0"/>
                </a:tc>
              </a:tr>
              <a:tr h="399978">
                <a:tc>
                  <a:txBody>
                    <a:bodyPr/>
                    <a:lstStyle/>
                    <a:p>
                      <a:pPr>
                        <a:lnSpc>
                          <a:spcPct val="107000"/>
                        </a:lnSpc>
                        <a:spcAft>
                          <a:spcPts val="0"/>
                        </a:spcAft>
                      </a:pPr>
                      <a:r>
                        <a:rPr lang="fr-BE" sz="2000" spc="70" dirty="0">
                          <a:effectLst/>
                        </a:rPr>
                        <a:t>Illinois</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nchor="ctr"/>
                </a:tc>
                <a:tc>
                  <a:txBody>
                    <a:bodyPr/>
                    <a:lstStyle/>
                    <a:p>
                      <a:pPr algn="just">
                        <a:lnSpc>
                          <a:spcPct val="107000"/>
                        </a:lnSpc>
                        <a:spcBef>
                          <a:spcPts val="600"/>
                        </a:spcBef>
                        <a:spcAft>
                          <a:spcPts val="600"/>
                        </a:spcAft>
                      </a:pPr>
                      <a:r>
                        <a:rPr lang="es-CR" sz="2000" b="0" dirty="0">
                          <a:solidFill>
                            <a:schemeClr val="tx1"/>
                          </a:solidFill>
                          <a:effectLst/>
                        </a:rPr>
                        <a:t>No hay prescripción</a:t>
                      </a:r>
                      <a:endParaRPr lang="es-C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tc>
              </a:tr>
            </a:tbl>
          </a:graphicData>
        </a:graphic>
      </p:graphicFrame>
    </p:spTree>
    <p:extLst>
      <p:ext uri="{BB962C8B-B14F-4D97-AF65-F5344CB8AC3E}">
        <p14:creationId xmlns:p14="http://schemas.microsoft.com/office/powerpoint/2010/main" val="45813767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340864" y="1646602"/>
            <a:ext cx="8165830"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088382966"/>
              </p:ext>
            </p:extLst>
          </p:nvPr>
        </p:nvGraphicFramePr>
        <p:xfrm>
          <a:off x="2340864" y="2257769"/>
          <a:ext cx="9258012" cy="3788094"/>
        </p:xfrm>
        <a:graphic>
          <a:graphicData uri="http://schemas.openxmlformats.org/drawingml/2006/table">
            <a:tbl>
              <a:tblPr firstRow="1" firstCol="1" bandRow="1">
                <a:tableStyleId>{5C22544A-7EE6-4342-B048-85BDC9FD1C3A}</a:tableStyleId>
              </a:tblPr>
              <a:tblGrid>
                <a:gridCol w="1995120"/>
                <a:gridCol w="7262892"/>
              </a:tblGrid>
              <a:tr h="509815">
                <a:tc>
                  <a:txBody>
                    <a:bodyPr/>
                    <a:lstStyle/>
                    <a:p>
                      <a:pPr>
                        <a:lnSpc>
                          <a:spcPct val="107000"/>
                        </a:lnSpc>
                        <a:spcAft>
                          <a:spcPts val="0"/>
                        </a:spcAft>
                      </a:pPr>
                      <a:r>
                        <a:rPr lang="es-CR" sz="2000" spc="70" dirty="0">
                          <a:effectLst/>
                        </a:rPr>
                        <a:t>Indiana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2000" b="0" dirty="0" smtClean="0">
                          <a:solidFill>
                            <a:schemeClr val="tx1"/>
                          </a:solidFill>
                          <a:effectLst/>
                        </a:rPr>
                        <a:t>No hay prescripción si el crimen se comete con amenazas o uso de fuerza letal (clase A)</a:t>
                      </a:r>
                      <a:endParaRPr lang="es-CR" sz="2000" dirty="0">
                        <a:effectLst/>
                        <a:latin typeface="Calibri" panose="020F0502020204030204" pitchFamily="34" charset="0"/>
                        <a:cs typeface="Times New Roman" panose="02020603050405020304" pitchFamily="18" charset="0"/>
                      </a:endParaRPr>
                    </a:p>
                  </a:txBody>
                  <a:tcPr marL="0" marR="0" marT="0" marB="0">
                    <a:solidFill>
                      <a:srgbClr val="EBF0F9"/>
                    </a:solidFill>
                  </a:tcPr>
                </a:tc>
              </a:tr>
              <a:tr h="418152">
                <a:tc>
                  <a:txBody>
                    <a:bodyPr/>
                    <a:lstStyle/>
                    <a:p>
                      <a:pPr>
                        <a:lnSpc>
                          <a:spcPct val="107000"/>
                        </a:lnSpc>
                        <a:spcAft>
                          <a:spcPts val="0"/>
                        </a:spcAft>
                      </a:pPr>
                      <a:r>
                        <a:rPr lang="es-CR" sz="2000" spc="70">
                          <a:effectLst/>
                        </a:rPr>
                        <a:t>Kansas</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nchor="ctr"/>
                </a:tc>
                <a:tc>
                  <a:txBody>
                    <a:bodyPr/>
                    <a:lstStyle/>
                    <a:p>
                      <a:pPr algn="just">
                        <a:lnSpc>
                          <a:spcPct val="107000"/>
                        </a:lnSpc>
                        <a:spcBef>
                          <a:spcPts val="600"/>
                        </a:spcBef>
                        <a:spcAft>
                          <a:spcPts val="600"/>
                        </a:spcAft>
                      </a:pPr>
                      <a:r>
                        <a:rPr lang="es-CR" sz="2000" dirty="0">
                          <a:effectLst/>
                        </a:rPr>
                        <a:t>No hay prescripción por violación</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tc>
              </a:tr>
              <a:tr h="487264">
                <a:tc>
                  <a:txBody>
                    <a:bodyPr/>
                    <a:lstStyle/>
                    <a:p>
                      <a:pPr>
                        <a:lnSpc>
                          <a:spcPct val="107000"/>
                        </a:lnSpc>
                        <a:spcAft>
                          <a:spcPts val="0"/>
                        </a:spcAft>
                      </a:pPr>
                      <a:r>
                        <a:rPr lang="es-CR" sz="2000" spc="70">
                          <a:effectLst/>
                        </a:rPr>
                        <a:t>Kentucky</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nchor="ctr"/>
                </a:tc>
                <a:tc>
                  <a:txBody>
                    <a:bodyPr/>
                    <a:lstStyle/>
                    <a:p>
                      <a:pPr algn="just">
                        <a:lnSpc>
                          <a:spcPct val="107000"/>
                        </a:lnSpc>
                        <a:spcBef>
                          <a:spcPts val="600"/>
                        </a:spcBef>
                        <a:spcAft>
                          <a:spcPts val="600"/>
                        </a:spcAft>
                      </a:pPr>
                      <a:r>
                        <a:rPr lang="es-CR" sz="2000" dirty="0">
                          <a:effectLst/>
                        </a:rPr>
                        <a:t>No hay prescripción por delitos sexuales graves</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913" marR="28913" marT="0" marB="0"/>
                </a:tc>
              </a:tr>
              <a:tr h="983012">
                <a:tc>
                  <a:txBody>
                    <a:bodyPr/>
                    <a:lstStyle/>
                    <a:p>
                      <a:pPr>
                        <a:lnSpc>
                          <a:spcPct val="107000"/>
                        </a:lnSpc>
                        <a:spcAft>
                          <a:spcPts val="0"/>
                        </a:spcAft>
                      </a:pPr>
                      <a:r>
                        <a:rPr lang="es-CR" sz="2000" spc="70" dirty="0" err="1">
                          <a:effectLst/>
                        </a:rPr>
                        <a:t>Louisiana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2000" dirty="0" smtClean="0">
                          <a:effectLst/>
                        </a:rPr>
                        <a:t>No hay prescripción para delitos que son punibles con pena de muerte o cadena perpetua, incluida la violación agravada y/o calificada</a:t>
                      </a:r>
                      <a:endParaRPr lang="es-CR" sz="2000" dirty="0">
                        <a:effectLst/>
                        <a:latin typeface="Calibri" panose="020F0502020204030204" pitchFamily="34" charset="0"/>
                        <a:cs typeface="Times New Roman" panose="02020603050405020304" pitchFamily="18" charset="0"/>
                      </a:endParaRPr>
                    </a:p>
                  </a:txBody>
                  <a:tcPr marL="0" marR="0" marT="0" marB="0"/>
                </a:tc>
              </a:tr>
              <a:tr h="983012">
                <a:tc>
                  <a:txBody>
                    <a:bodyPr/>
                    <a:lstStyle/>
                    <a:p>
                      <a:pPr>
                        <a:lnSpc>
                          <a:spcPct val="107000"/>
                        </a:lnSpc>
                        <a:spcAft>
                          <a:spcPts val="0"/>
                        </a:spcAft>
                      </a:pPr>
                      <a:r>
                        <a:rPr lang="es-CR" sz="2000" spc="70" dirty="0">
                          <a:effectLst/>
                        </a:rPr>
                        <a:t>Maine</a:t>
                      </a:r>
                      <a:endParaRPr lang="es-CR" sz="2000" dirty="0">
                        <a:effectLst/>
                      </a:endParaRPr>
                    </a:p>
                    <a:p>
                      <a:pPr>
                        <a:lnSpc>
                          <a:spcPct val="107000"/>
                        </a:lnSpc>
                        <a:spcAft>
                          <a:spcPts val="0"/>
                        </a:spcAft>
                      </a:pPr>
                      <a:r>
                        <a:rPr lang="es-CR" sz="2000" spc="70" dirty="0">
                          <a:effectLst/>
                        </a:rPr>
                        <a:t> </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579" marR="17579" marT="0" marB="0" anchor="ctr"/>
                </a:tc>
                <a:tc>
                  <a:txBody>
                    <a:bodyPr/>
                    <a:lstStyle/>
                    <a:p>
                      <a:pPr algn="just">
                        <a:lnSpc>
                          <a:spcPct val="107000"/>
                        </a:lnSpc>
                        <a:spcBef>
                          <a:spcPts val="600"/>
                        </a:spcBef>
                        <a:spcAft>
                          <a:spcPts val="600"/>
                        </a:spcAft>
                      </a:pPr>
                      <a:r>
                        <a:rPr lang="es-CR" sz="2000" b="0" kern="1200" dirty="0">
                          <a:solidFill>
                            <a:schemeClr val="dk1"/>
                          </a:solidFill>
                          <a:effectLst/>
                          <a:latin typeface="+mn-lt"/>
                          <a:ea typeface="+mn-ea"/>
                          <a:cs typeface="+mn-cs"/>
                        </a:rPr>
                        <a:t>No hay prescripción por incesto; contacto sexual ilícito; abuso sexual de un menor; Violación; Agresión sexual grave, anteriormente denominada como falta de conducta sexual grave cuando la víctima era menor de 16 años</a:t>
                      </a:r>
                    </a:p>
                  </a:txBody>
                  <a:tcPr marL="17579" marR="17579" marT="0" marB="0"/>
                </a:tc>
              </a:tr>
            </a:tbl>
          </a:graphicData>
        </a:graphic>
      </p:graphicFrame>
    </p:spTree>
    <p:extLst>
      <p:ext uri="{BB962C8B-B14F-4D97-AF65-F5344CB8AC3E}">
        <p14:creationId xmlns:p14="http://schemas.microsoft.com/office/powerpoint/2010/main" val="158633485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328672" y="1592458"/>
            <a:ext cx="8178022"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201421988"/>
              </p:ext>
            </p:extLst>
          </p:nvPr>
        </p:nvGraphicFramePr>
        <p:xfrm>
          <a:off x="2328672" y="2149480"/>
          <a:ext cx="9364774" cy="4092824"/>
        </p:xfrm>
        <a:graphic>
          <a:graphicData uri="http://schemas.openxmlformats.org/drawingml/2006/table">
            <a:tbl>
              <a:tblPr firstRow="1" firstCol="1" bandRow="1">
                <a:tableStyleId>{5C22544A-7EE6-4342-B048-85BDC9FD1C3A}</a:tableStyleId>
              </a:tblPr>
              <a:tblGrid>
                <a:gridCol w="1938528"/>
                <a:gridCol w="7426246"/>
              </a:tblGrid>
              <a:tr h="434322">
                <a:tc>
                  <a:txBody>
                    <a:bodyPr/>
                    <a:lstStyle/>
                    <a:p>
                      <a:pPr>
                        <a:lnSpc>
                          <a:spcPct val="107000"/>
                        </a:lnSpc>
                        <a:spcAft>
                          <a:spcPts val="0"/>
                        </a:spcAft>
                      </a:pPr>
                      <a:r>
                        <a:rPr lang="fr-BE" sz="2000" spc="70" dirty="0">
                          <a:effectLst/>
                        </a:rPr>
                        <a:t>Maryland</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579" marR="17579" marT="0" marB="0" anchor="ctr"/>
                </a:tc>
                <a:tc>
                  <a:txBody>
                    <a:bodyPr/>
                    <a:lstStyle/>
                    <a:p>
                      <a:pPr algn="just">
                        <a:lnSpc>
                          <a:spcPct val="107000"/>
                        </a:lnSpc>
                        <a:spcBef>
                          <a:spcPts val="600"/>
                        </a:spcBef>
                        <a:spcAft>
                          <a:spcPts val="600"/>
                        </a:spcAft>
                      </a:pPr>
                      <a:r>
                        <a:rPr lang="es-CR" sz="2000" b="0" dirty="0">
                          <a:solidFill>
                            <a:schemeClr val="tx1"/>
                          </a:solidFill>
                          <a:effectLst/>
                        </a:rPr>
                        <a:t>No hay prescripción por crímenes graves</a:t>
                      </a:r>
                      <a:endParaRPr lang="es-C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579" marR="17579" marT="0" marB="0">
                    <a:solidFill>
                      <a:srgbClr val="EBF0F9"/>
                    </a:solidFill>
                  </a:tcPr>
                </a:tc>
              </a:tr>
              <a:tr h="679899">
                <a:tc>
                  <a:txBody>
                    <a:bodyPr/>
                    <a:lstStyle/>
                    <a:p>
                      <a:pPr>
                        <a:lnSpc>
                          <a:spcPct val="107000"/>
                        </a:lnSpc>
                        <a:spcAft>
                          <a:spcPts val="0"/>
                        </a:spcAft>
                      </a:pPr>
                      <a:r>
                        <a:rPr lang="fr-BE" sz="2000" spc="70" dirty="0">
                          <a:effectLst/>
                        </a:rPr>
                        <a:t>Massachusetts</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579" marR="17579" marT="0" marB="0" anchor="ctr"/>
                </a:tc>
                <a:tc>
                  <a:txBody>
                    <a:bodyPr/>
                    <a:lstStyle/>
                    <a:p>
                      <a:pPr algn="just">
                        <a:lnSpc>
                          <a:spcPct val="107000"/>
                        </a:lnSpc>
                        <a:spcBef>
                          <a:spcPts val="600"/>
                        </a:spcBef>
                        <a:spcAft>
                          <a:spcPts val="600"/>
                        </a:spcAft>
                      </a:pPr>
                      <a:r>
                        <a:rPr lang="es-CR" sz="2000" dirty="0">
                          <a:effectLst/>
                        </a:rPr>
                        <a:t>No hay prescripción cuando la víctima es menor de 16 años (después de +27 años se necesita ADN u otra evidencia corroborante)</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579" marR="17579" marT="0" marB="0"/>
                </a:tc>
              </a:tr>
              <a:tr h="667207">
                <a:tc>
                  <a:txBody>
                    <a:bodyPr/>
                    <a:lstStyle/>
                    <a:p>
                      <a:pPr>
                        <a:lnSpc>
                          <a:spcPct val="107000"/>
                        </a:lnSpc>
                        <a:spcAft>
                          <a:spcPts val="0"/>
                        </a:spcAft>
                      </a:pPr>
                      <a:r>
                        <a:rPr lang="es-CR" sz="2000" spc="70" dirty="0">
                          <a:effectLst/>
                        </a:rPr>
                        <a:t>Michigan</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2000" dirty="0" smtClean="0">
                          <a:effectLst/>
                        </a:rPr>
                        <a:t>No hay prescripción para de </a:t>
                      </a:r>
                      <a:r>
                        <a:rPr lang="es-CR" sz="2000" dirty="0" err="1" smtClean="0">
                          <a:effectLst/>
                        </a:rPr>
                        <a:t>1er</a:t>
                      </a:r>
                      <a:r>
                        <a:rPr lang="es-CR" sz="2000" dirty="0" smtClean="0">
                          <a:effectLst/>
                        </a:rPr>
                        <a:t> grado (generalmente cometidos de manera intencional, con malicia o premeditación)</a:t>
                      </a:r>
                      <a:endParaRPr lang="es-CR" sz="2000" dirty="0">
                        <a:effectLst/>
                        <a:latin typeface="Calibri" panose="020F0502020204030204" pitchFamily="34" charset="0"/>
                        <a:cs typeface="Times New Roman" panose="02020603050405020304" pitchFamily="18" charset="0"/>
                      </a:endParaRPr>
                    </a:p>
                  </a:txBody>
                  <a:tcPr marL="0" marR="0" marT="0" marB="0"/>
                </a:tc>
              </a:tr>
              <a:tr h="474721">
                <a:tc>
                  <a:txBody>
                    <a:bodyPr/>
                    <a:lstStyle/>
                    <a:p>
                      <a:pPr>
                        <a:lnSpc>
                          <a:spcPct val="107000"/>
                        </a:lnSpc>
                        <a:spcAft>
                          <a:spcPts val="0"/>
                        </a:spcAft>
                      </a:pPr>
                      <a:r>
                        <a:rPr lang="es-CR" sz="2000" b="1" kern="1200" spc="70" dirty="0">
                          <a:solidFill>
                            <a:schemeClr val="lt1"/>
                          </a:solidFill>
                          <a:effectLst/>
                          <a:latin typeface="+mn-lt"/>
                          <a:ea typeface="+mn-ea"/>
                          <a:cs typeface="+mn-cs"/>
                        </a:rPr>
                        <a:t>Minnesota</a:t>
                      </a:r>
                    </a:p>
                  </a:txBody>
                  <a:tcPr marL="0" marR="0" marT="0" marB="0"/>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spc="70" dirty="0">
                          <a:effectLst/>
                        </a:rPr>
                        <a:t> </a:t>
                      </a:r>
                      <a:r>
                        <a:rPr lang="es-CR" sz="2000" dirty="0" smtClean="0">
                          <a:effectLst/>
                        </a:rPr>
                        <a:t>No hay prescripción si se conserva evidencia de ADN</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36675">
                <a:tc>
                  <a:txBody>
                    <a:bodyPr/>
                    <a:lstStyle/>
                    <a:p>
                      <a:pPr>
                        <a:lnSpc>
                          <a:spcPct val="107000"/>
                        </a:lnSpc>
                        <a:spcAft>
                          <a:spcPts val="0"/>
                        </a:spcAft>
                      </a:pPr>
                      <a:r>
                        <a:rPr lang="es-CR" sz="2000" b="1" kern="1200" spc="70" dirty="0">
                          <a:solidFill>
                            <a:schemeClr val="lt1"/>
                          </a:solidFill>
                          <a:effectLst/>
                          <a:latin typeface="+mn-lt"/>
                          <a:ea typeface="+mn-ea"/>
                          <a:cs typeface="+mn-cs"/>
                        </a:rPr>
                        <a:t>Mississippi</a:t>
                      </a:r>
                    </a:p>
                  </a:txBody>
                  <a:tcPr marL="0" marR="0" marT="0" marB="0"/>
                </a:tc>
                <a:tc>
                  <a:txBody>
                    <a:bodyPr/>
                    <a:lstStyle/>
                    <a:p>
                      <a:pPr algn="just">
                        <a:lnSpc>
                          <a:spcPct val="100000"/>
                        </a:lnSpc>
                        <a:spcBef>
                          <a:spcPts val="0"/>
                        </a:spcBef>
                        <a:spcAft>
                          <a:spcPts val="0"/>
                        </a:spcAft>
                      </a:pPr>
                      <a:r>
                        <a:rPr lang="es-CR" sz="2000" kern="1200" dirty="0">
                          <a:solidFill>
                            <a:schemeClr val="dk1"/>
                          </a:solidFill>
                          <a:effectLst/>
                          <a:latin typeface="+mn-lt"/>
                          <a:ea typeface="+mn-ea"/>
                          <a:cs typeface="+mn-cs"/>
                        </a:rPr>
                        <a:t>No hay prescripción si (1) la víctima sufrió abuso entre los 14 y los 16 años de edad y el delincuente es 3 años mayor; (2) la víctima era menor de 14 años y el delincuente 2 años mayor; (3) la víctima fue abusada antes de los 18 años por una persona en posición de autoridad o confianza; o (4) el crimen involucra el contacto o manejo de niños con fines impúdicos</a:t>
                      </a:r>
                    </a:p>
                  </a:txBody>
                  <a:tcPr marL="68580" marR="68580" marT="0" marB="0"/>
                </a:tc>
              </a:tr>
            </a:tbl>
          </a:graphicData>
        </a:graphic>
      </p:graphicFrame>
    </p:spTree>
    <p:extLst>
      <p:ext uri="{BB962C8B-B14F-4D97-AF65-F5344CB8AC3E}">
        <p14:creationId xmlns:p14="http://schemas.microsoft.com/office/powerpoint/2010/main" val="96619981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304288" y="1592458"/>
            <a:ext cx="8202406"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695269567"/>
              </p:ext>
            </p:extLst>
          </p:nvPr>
        </p:nvGraphicFramePr>
        <p:xfrm>
          <a:off x="2304288" y="2149479"/>
          <a:ext cx="9558198" cy="4031189"/>
        </p:xfrm>
        <a:graphic>
          <a:graphicData uri="http://schemas.openxmlformats.org/drawingml/2006/table">
            <a:tbl>
              <a:tblPr firstRow="1" firstCol="1" bandRow="1">
                <a:tableStyleId>{5C22544A-7EE6-4342-B048-85BDC9FD1C3A}</a:tableStyleId>
              </a:tblPr>
              <a:tblGrid>
                <a:gridCol w="1641548"/>
                <a:gridCol w="7916650"/>
              </a:tblGrid>
              <a:tr h="983865">
                <a:tc>
                  <a:txBody>
                    <a:bodyPr/>
                    <a:lstStyle/>
                    <a:p>
                      <a:pPr>
                        <a:lnSpc>
                          <a:spcPct val="107000"/>
                        </a:lnSpc>
                        <a:spcAft>
                          <a:spcPts val="0"/>
                        </a:spcAft>
                      </a:pPr>
                      <a:r>
                        <a:rPr lang="es-CR" sz="1800" b="0" spc="70" dirty="0">
                          <a:solidFill>
                            <a:schemeClr val="bg1"/>
                          </a:solidFill>
                          <a:effectLst/>
                          <a:latin typeface="brandon-grotesque"/>
                          <a:ea typeface="Times New Roman" panose="02020603050405020304" pitchFamily="18" charset="0"/>
                          <a:cs typeface="Times New Roman" panose="02020603050405020304" pitchFamily="18" charset="0"/>
                        </a:rPr>
                        <a:t>Missouri</a:t>
                      </a:r>
                      <a:endParaRPr lang="es-CR"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Bef>
                          <a:spcPts val="600"/>
                        </a:spcBef>
                        <a:spcAft>
                          <a:spcPts val="600"/>
                        </a:spcAft>
                      </a:pPr>
                      <a:r>
                        <a:rPr lang="es-CR" sz="2000" b="0" kern="1200" dirty="0">
                          <a:solidFill>
                            <a:schemeClr val="dk1"/>
                          </a:solidFill>
                          <a:effectLst/>
                          <a:latin typeface="+mn-lt"/>
                          <a:ea typeface="+mn-ea"/>
                          <a:cs typeface="+mn-cs"/>
                        </a:rPr>
                        <a:t>No hay prescripción por asesinato, violación forzada, violación sexual, sodomía forzada, intento de sodomía forzada, o cualquier delito mayor de clase A</a:t>
                      </a:r>
                    </a:p>
                  </a:txBody>
                  <a:tcPr marL="68580" marR="68580" marT="0" marB="0">
                    <a:solidFill>
                      <a:srgbClr val="EBF0F9"/>
                    </a:solidFill>
                  </a:tcPr>
                </a:tc>
              </a:tr>
              <a:tr h="1389888">
                <a:tc>
                  <a:txBody>
                    <a:bodyPr/>
                    <a:lstStyle/>
                    <a:p>
                      <a:pPr>
                        <a:lnSpc>
                          <a:spcPct val="107000"/>
                        </a:lnSpc>
                        <a:spcAft>
                          <a:spcPts val="0"/>
                        </a:spcAft>
                      </a:pPr>
                      <a:r>
                        <a:rPr lang="es-CR" sz="1800" b="0" spc="70" dirty="0">
                          <a:solidFill>
                            <a:schemeClr val="bg1"/>
                          </a:solidFill>
                          <a:effectLst/>
                          <a:latin typeface="brandon-grotesque"/>
                          <a:ea typeface="Times New Roman" panose="02020603050405020304" pitchFamily="18" charset="0"/>
                          <a:cs typeface="Times New Roman" panose="02020603050405020304" pitchFamily="18" charset="0"/>
                        </a:rPr>
                        <a:t>Nebraska</a:t>
                      </a:r>
                      <a:endParaRPr lang="es-CR"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para asalto sexual de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 (generalmente más de 10 años de prisión) o </a:t>
                      </a:r>
                      <a:r>
                        <a:rPr lang="es-CR" sz="2000" kern="1200" dirty="0" err="1">
                          <a:solidFill>
                            <a:schemeClr val="dk1"/>
                          </a:solidFill>
                          <a:effectLst/>
                          <a:latin typeface="+mn-lt"/>
                          <a:ea typeface="+mn-ea"/>
                          <a:cs typeface="+mn-cs"/>
                        </a:rPr>
                        <a:t>2o</a:t>
                      </a:r>
                      <a:r>
                        <a:rPr lang="es-CR" sz="2000" kern="1200" dirty="0">
                          <a:solidFill>
                            <a:schemeClr val="dk1"/>
                          </a:solidFill>
                          <a:effectLst/>
                          <a:latin typeface="+mn-lt"/>
                          <a:ea typeface="+mn-ea"/>
                          <a:cs typeface="+mn-cs"/>
                        </a:rPr>
                        <a:t> grado (generalmente máx. 10 años de prisión) para una víctima de cualquier edad, o de </a:t>
                      </a:r>
                      <a:r>
                        <a:rPr lang="es-CR" sz="2000" kern="1200" dirty="0" err="1">
                          <a:solidFill>
                            <a:schemeClr val="dk1"/>
                          </a:solidFill>
                          <a:effectLst/>
                          <a:latin typeface="+mn-lt"/>
                          <a:ea typeface="+mn-ea"/>
                          <a:cs typeface="+mn-cs"/>
                        </a:rPr>
                        <a:t>3er</a:t>
                      </a:r>
                      <a:r>
                        <a:rPr lang="es-CR" sz="2000" kern="1200" dirty="0">
                          <a:solidFill>
                            <a:schemeClr val="dk1"/>
                          </a:solidFill>
                          <a:effectLst/>
                          <a:latin typeface="+mn-lt"/>
                          <a:ea typeface="+mn-ea"/>
                          <a:cs typeface="+mn-cs"/>
                        </a:rPr>
                        <a:t> grado (generalmente </a:t>
                      </a:r>
                      <a:r>
                        <a:rPr lang="es-CR" sz="2000" kern="1200" dirty="0" err="1">
                          <a:solidFill>
                            <a:schemeClr val="dk1"/>
                          </a:solidFill>
                          <a:effectLst/>
                          <a:latin typeface="+mn-lt"/>
                          <a:ea typeface="+mn-ea"/>
                          <a:cs typeface="+mn-cs"/>
                        </a:rPr>
                        <a:t>max</a:t>
                      </a:r>
                      <a:r>
                        <a:rPr lang="es-CR" sz="2000" kern="1200" dirty="0">
                          <a:solidFill>
                            <a:schemeClr val="dk1"/>
                          </a:solidFill>
                          <a:effectLst/>
                          <a:latin typeface="+mn-lt"/>
                          <a:ea typeface="+mn-ea"/>
                          <a:cs typeface="+mn-cs"/>
                        </a:rPr>
                        <a:t>. 7 años de prisión) cuando la víctima fue abusada antes de los 16 años</a:t>
                      </a:r>
                    </a:p>
                  </a:txBody>
                  <a:tcPr marL="68580" marR="68580" marT="0" marB="0"/>
                </a:tc>
              </a:tr>
              <a:tr h="414359">
                <a:tc>
                  <a:txBody>
                    <a:bodyPr/>
                    <a:lstStyle/>
                    <a:p>
                      <a:pPr>
                        <a:lnSpc>
                          <a:spcPct val="107000"/>
                        </a:lnSpc>
                        <a:spcAft>
                          <a:spcPts val="0"/>
                        </a:spcAft>
                      </a:pPr>
                      <a:r>
                        <a:rPr lang="es-CR" sz="1800" b="0" spc="70">
                          <a:solidFill>
                            <a:schemeClr val="bg1"/>
                          </a:solidFill>
                          <a:effectLst/>
                          <a:latin typeface="brandon-grotesque"/>
                          <a:ea typeface="Times New Roman" panose="02020603050405020304" pitchFamily="18" charset="0"/>
                          <a:cs typeface="Times New Roman" panose="02020603050405020304" pitchFamily="18" charset="0"/>
                        </a:rPr>
                        <a:t>New Jersey</a:t>
                      </a:r>
                      <a:endParaRPr lang="es-CR" sz="16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agresión sexual o agresión sexual agravada</a:t>
                      </a:r>
                    </a:p>
                  </a:txBody>
                  <a:tcPr marL="68580" marR="68580" marT="0" marB="0"/>
                </a:tc>
              </a:tr>
              <a:tr h="414359">
                <a:tc>
                  <a:txBody>
                    <a:bodyPr/>
                    <a:lstStyle/>
                    <a:p>
                      <a:pPr>
                        <a:lnSpc>
                          <a:spcPct val="107000"/>
                        </a:lnSpc>
                        <a:spcAft>
                          <a:spcPts val="0"/>
                        </a:spcAft>
                      </a:pPr>
                      <a:r>
                        <a:rPr lang="fr-BE" sz="1600" b="0" spc="70">
                          <a:solidFill>
                            <a:schemeClr val="bg1"/>
                          </a:solidFill>
                          <a:effectLst/>
                          <a:latin typeface="brandon-grotesque"/>
                          <a:ea typeface="Calibri" panose="020F0502020204030204" pitchFamily="34" charset="0"/>
                          <a:cs typeface="Times New Roman" panose="02020603050405020304" pitchFamily="18" charset="0"/>
                        </a:rPr>
                        <a:t>New Mexico</a:t>
                      </a:r>
                      <a:endParaRPr lang="es-CR" sz="16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para delitos de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a:t>
                      </a:r>
                    </a:p>
                  </a:txBody>
                  <a:tcPr marL="68580" marR="68580" marT="0" marB="0"/>
                </a:tc>
              </a:tr>
              <a:tr h="414359">
                <a:tc>
                  <a:txBody>
                    <a:bodyPr/>
                    <a:lstStyle/>
                    <a:p>
                      <a:pPr>
                        <a:lnSpc>
                          <a:spcPct val="107000"/>
                        </a:lnSpc>
                        <a:spcAft>
                          <a:spcPts val="0"/>
                        </a:spcAft>
                      </a:pPr>
                      <a:r>
                        <a:rPr lang="fr-BE" sz="1600" b="0" spc="70">
                          <a:solidFill>
                            <a:schemeClr val="bg1"/>
                          </a:solidFill>
                          <a:effectLst/>
                          <a:latin typeface="brandon-grotesque"/>
                          <a:ea typeface="Calibri" panose="020F0502020204030204" pitchFamily="34" charset="0"/>
                          <a:cs typeface="Times New Roman" panose="02020603050405020304" pitchFamily="18" charset="0"/>
                        </a:rPr>
                        <a:t>New York</a:t>
                      </a:r>
                      <a:endParaRPr lang="es-CR" sz="16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para delitos de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a:t>
                      </a:r>
                    </a:p>
                  </a:txBody>
                  <a:tcPr marL="68580" marR="68580" marT="0" marB="0"/>
                </a:tc>
              </a:tr>
              <a:tr h="414359">
                <a:tc>
                  <a:txBody>
                    <a:bodyPr/>
                    <a:lstStyle/>
                    <a:p>
                      <a:pPr>
                        <a:lnSpc>
                          <a:spcPct val="107000"/>
                        </a:lnSpc>
                        <a:spcAft>
                          <a:spcPts val="0"/>
                        </a:spcAft>
                      </a:pPr>
                      <a:r>
                        <a:rPr lang="fr-BE" sz="1600" b="0" spc="70" dirty="0" err="1">
                          <a:solidFill>
                            <a:schemeClr val="bg1"/>
                          </a:solidFill>
                          <a:effectLst/>
                          <a:latin typeface="brandon-grotesque"/>
                          <a:ea typeface="Calibri" panose="020F0502020204030204" pitchFamily="34" charset="0"/>
                          <a:cs typeface="Times New Roman" panose="02020603050405020304" pitchFamily="18" charset="0"/>
                        </a:rPr>
                        <a:t>North</a:t>
                      </a:r>
                      <a:r>
                        <a:rPr lang="fr-BE" sz="1600" b="0" spc="70" dirty="0">
                          <a:solidFill>
                            <a:schemeClr val="bg1"/>
                          </a:solidFill>
                          <a:effectLst/>
                          <a:latin typeface="brandon-grotesque"/>
                          <a:ea typeface="Calibri" panose="020F0502020204030204" pitchFamily="34" charset="0"/>
                          <a:cs typeface="Times New Roman" panose="02020603050405020304" pitchFamily="18" charset="0"/>
                        </a:rPr>
                        <a:t> Carolina</a:t>
                      </a:r>
                      <a:endParaRPr lang="es-CR"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a:t>
                      </a:r>
                    </a:p>
                  </a:txBody>
                  <a:tcPr marL="68580" marR="68580" marT="0" marB="0"/>
                </a:tc>
              </a:tr>
            </a:tbl>
          </a:graphicData>
        </a:graphic>
      </p:graphicFrame>
    </p:spTree>
    <p:extLst>
      <p:ext uri="{BB962C8B-B14F-4D97-AF65-F5344CB8AC3E}">
        <p14:creationId xmlns:p14="http://schemas.microsoft.com/office/powerpoint/2010/main" val="269598415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377440" y="1646602"/>
            <a:ext cx="8129254"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131935381"/>
              </p:ext>
            </p:extLst>
          </p:nvPr>
        </p:nvGraphicFramePr>
        <p:xfrm>
          <a:off x="2377440" y="2162414"/>
          <a:ext cx="9336764" cy="3945778"/>
        </p:xfrm>
        <a:graphic>
          <a:graphicData uri="http://schemas.openxmlformats.org/drawingml/2006/table">
            <a:tbl>
              <a:tblPr firstRow="1" firstCol="1" bandRow="1">
                <a:tableStyleId>{5C22544A-7EE6-4342-B048-85BDC9FD1C3A}</a:tableStyleId>
              </a:tblPr>
              <a:tblGrid>
                <a:gridCol w="1926336"/>
                <a:gridCol w="7410428"/>
              </a:tblGrid>
              <a:tr h="410098">
                <a:tc>
                  <a:txBody>
                    <a:bodyPr/>
                    <a:lstStyle/>
                    <a:p>
                      <a:pPr>
                        <a:lnSpc>
                          <a:spcPct val="107000"/>
                        </a:lnSpc>
                        <a:spcAft>
                          <a:spcPts val="0"/>
                        </a:spcAft>
                      </a:pPr>
                      <a:r>
                        <a:rPr lang="fr-BE" sz="2000" spc="70" dirty="0">
                          <a:effectLst/>
                        </a:rPr>
                        <a:t>Oregon</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b="0" kern="1200" dirty="0">
                          <a:solidFill>
                            <a:schemeClr val="dk1"/>
                          </a:solidFill>
                          <a:effectLst/>
                          <a:latin typeface="+mn-lt"/>
                          <a:ea typeface="+mn-ea"/>
                          <a:cs typeface="+mn-cs"/>
                        </a:rPr>
                        <a:t>No hay prescripción para algunos delitos mayores si el ADN existe</a:t>
                      </a:r>
                    </a:p>
                  </a:txBody>
                  <a:tcPr marL="68580" marR="68580" marT="0" marB="0">
                    <a:solidFill>
                      <a:schemeClr val="accent1">
                        <a:lumMod val="20000"/>
                        <a:lumOff val="80000"/>
                      </a:schemeClr>
                    </a:solidFill>
                  </a:tcPr>
                </a:tc>
              </a:tr>
              <a:tr h="670560">
                <a:tc>
                  <a:txBody>
                    <a:bodyPr/>
                    <a:lstStyle/>
                    <a:p>
                      <a:pPr>
                        <a:lnSpc>
                          <a:spcPct val="107000"/>
                        </a:lnSpc>
                        <a:spcAft>
                          <a:spcPts val="0"/>
                        </a:spcAft>
                      </a:pPr>
                      <a:r>
                        <a:rPr lang="fr-BE" sz="2000" spc="70" dirty="0" err="1">
                          <a:effectLst/>
                        </a:rPr>
                        <a:t>Rhode</a:t>
                      </a:r>
                      <a:r>
                        <a:rPr lang="fr-BE" sz="2000" spc="70" dirty="0">
                          <a:effectLst/>
                        </a:rPr>
                        <a:t> Island</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asalto sexual de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 abuso de menores de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y </a:t>
                      </a:r>
                      <a:r>
                        <a:rPr lang="es-CR" sz="2000" kern="1200" dirty="0" err="1">
                          <a:solidFill>
                            <a:schemeClr val="dk1"/>
                          </a:solidFill>
                          <a:effectLst/>
                          <a:latin typeface="+mn-lt"/>
                          <a:ea typeface="+mn-ea"/>
                          <a:cs typeface="+mn-cs"/>
                        </a:rPr>
                        <a:t>2do</a:t>
                      </a:r>
                      <a:r>
                        <a:rPr lang="es-CR" sz="2000" kern="1200" dirty="0">
                          <a:solidFill>
                            <a:schemeClr val="dk1"/>
                          </a:solidFill>
                          <a:effectLst/>
                          <a:latin typeface="+mn-lt"/>
                          <a:ea typeface="+mn-ea"/>
                          <a:cs typeface="+mn-cs"/>
                        </a:rPr>
                        <a:t> grado</a:t>
                      </a:r>
                    </a:p>
                  </a:txBody>
                  <a:tcPr marL="68580" marR="68580" marT="0" marB="0"/>
                </a:tc>
              </a:tr>
              <a:tr h="329184">
                <a:tc>
                  <a:txBody>
                    <a:bodyPr/>
                    <a:lstStyle/>
                    <a:p>
                      <a:pPr>
                        <a:lnSpc>
                          <a:spcPct val="107000"/>
                        </a:lnSpc>
                        <a:spcAft>
                          <a:spcPts val="0"/>
                        </a:spcAft>
                      </a:pPr>
                      <a:r>
                        <a:rPr lang="fr-BE" sz="2000" spc="70">
                          <a:effectLst/>
                        </a:rPr>
                        <a:t>South Carolina</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a:t>
                      </a:r>
                    </a:p>
                  </a:txBody>
                  <a:tcPr marL="68580" marR="68580" marT="0" marB="0"/>
                </a:tc>
              </a:tr>
              <a:tr h="694944">
                <a:tc>
                  <a:txBody>
                    <a:bodyPr/>
                    <a:lstStyle/>
                    <a:p>
                      <a:pPr>
                        <a:lnSpc>
                          <a:spcPct val="107000"/>
                        </a:lnSpc>
                        <a:spcAft>
                          <a:spcPts val="0"/>
                        </a:spcAft>
                      </a:pPr>
                      <a:r>
                        <a:rPr lang="fr-BE" sz="2000" spc="70" dirty="0">
                          <a:effectLst/>
                        </a:rPr>
                        <a:t>South Dakota</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para delitos de clase A, B y C; violación infantil y violación forzada</a:t>
                      </a:r>
                    </a:p>
                  </a:txBody>
                  <a:tcPr marL="68580" marR="68580" marT="0" marB="0"/>
                </a:tc>
              </a:tr>
              <a:tr h="731520">
                <a:tc>
                  <a:txBody>
                    <a:bodyPr/>
                    <a:lstStyle/>
                    <a:p>
                      <a:pPr>
                        <a:lnSpc>
                          <a:spcPct val="107000"/>
                        </a:lnSpc>
                        <a:spcAft>
                          <a:spcPts val="0"/>
                        </a:spcAft>
                      </a:pPr>
                      <a:r>
                        <a:rPr lang="fr-BE" sz="2000" spc="70">
                          <a:effectLst/>
                        </a:rPr>
                        <a:t>Texas</a:t>
                      </a:r>
                      <a:endParaRPr lang="es-C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para la mayoría de los delitos sexuales contra niños pequeños</a:t>
                      </a:r>
                    </a:p>
                  </a:txBody>
                  <a:tcPr marL="68580" marR="68580" marT="0" marB="0"/>
                </a:tc>
              </a:tr>
              <a:tr h="1109472">
                <a:tc>
                  <a:txBody>
                    <a:bodyPr/>
                    <a:lstStyle/>
                    <a:p>
                      <a:pPr>
                        <a:lnSpc>
                          <a:spcPct val="107000"/>
                        </a:lnSpc>
                        <a:spcAft>
                          <a:spcPts val="0"/>
                        </a:spcAft>
                      </a:pPr>
                      <a:r>
                        <a:rPr lang="fr-BE" sz="2000" spc="70" dirty="0">
                          <a:effectLst/>
                        </a:rPr>
                        <a:t>Utah</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violación de un niño, violación con un objeto de un niño, sodomía de un niño, abuso sexual de un niño, abuso sexual agravado de un niño</a:t>
                      </a:r>
                    </a:p>
                  </a:txBody>
                  <a:tcPr marL="68580" marR="68580" marT="0" marB="0"/>
                </a:tc>
              </a:tr>
            </a:tbl>
          </a:graphicData>
        </a:graphic>
      </p:graphicFrame>
    </p:spTree>
    <p:extLst>
      <p:ext uri="{BB962C8B-B14F-4D97-AF65-F5344CB8AC3E}">
        <p14:creationId xmlns:p14="http://schemas.microsoft.com/office/powerpoint/2010/main" val="107023550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Prescripción (continuación)</a:t>
            </a:r>
            <a:endParaRPr lang="es-CR" sz="4000" dirty="0"/>
          </a:p>
        </p:txBody>
      </p:sp>
      <p:sp>
        <p:nvSpPr>
          <p:cNvPr id="4" name="CuadroTexto 3"/>
          <p:cNvSpPr txBox="1"/>
          <p:nvPr/>
        </p:nvSpPr>
        <p:spPr>
          <a:xfrm>
            <a:off x="2316480" y="1646602"/>
            <a:ext cx="8190214" cy="461665"/>
          </a:xfrm>
          <a:prstGeom prst="rect">
            <a:avLst/>
          </a:prstGeom>
          <a:noFill/>
        </p:spPr>
        <p:txBody>
          <a:bodyPr wrap="square" rtlCol="0">
            <a:spAutoFit/>
          </a:bodyPr>
          <a:lstStyle/>
          <a:p>
            <a:r>
              <a:rPr lang="es-CR" sz="2400" b="1" dirty="0" smtClean="0">
                <a:solidFill>
                  <a:schemeClr val="accent5">
                    <a:lumMod val="75000"/>
                  </a:schemeClr>
                </a:solidFill>
              </a:rPr>
              <a:t>Estados Unidos</a:t>
            </a:r>
            <a:endParaRPr lang="es-CR" sz="2400" b="1" dirty="0">
              <a:solidFill>
                <a:schemeClr val="accent5">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789407047"/>
              </p:ext>
            </p:extLst>
          </p:nvPr>
        </p:nvGraphicFramePr>
        <p:xfrm>
          <a:off x="2316480" y="2162413"/>
          <a:ext cx="9274158" cy="4353714"/>
        </p:xfrm>
        <a:graphic>
          <a:graphicData uri="http://schemas.openxmlformats.org/drawingml/2006/table">
            <a:tbl>
              <a:tblPr firstRow="1" firstCol="1" bandRow="1">
                <a:tableStyleId>{5C22544A-7EE6-4342-B048-85BDC9FD1C3A}</a:tableStyleId>
              </a:tblPr>
              <a:tblGrid>
                <a:gridCol w="2462784"/>
                <a:gridCol w="6811374"/>
              </a:tblGrid>
              <a:tr h="544214">
                <a:tc>
                  <a:txBody>
                    <a:bodyPr/>
                    <a:lstStyle/>
                    <a:p>
                      <a:pPr>
                        <a:lnSpc>
                          <a:spcPct val="107000"/>
                        </a:lnSpc>
                        <a:spcAft>
                          <a:spcPts val="0"/>
                        </a:spcAft>
                      </a:pPr>
                      <a:r>
                        <a:rPr lang="fr-BE" sz="2000" kern="1200" dirty="0">
                          <a:solidFill>
                            <a:schemeClr val="bg1"/>
                          </a:solidFill>
                          <a:effectLst/>
                          <a:latin typeface="+mn-lt"/>
                          <a:ea typeface="+mn-ea"/>
                          <a:cs typeface="+mn-cs"/>
                        </a:rPr>
                        <a:t>Vermont</a:t>
                      </a:r>
                      <a:endParaRPr lang="es-CR" sz="2000" kern="1200" dirty="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b="0" kern="1200" dirty="0">
                          <a:solidFill>
                            <a:schemeClr val="tx1"/>
                          </a:solidFill>
                          <a:effectLst/>
                          <a:latin typeface="+mn-lt"/>
                          <a:ea typeface="+mn-ea"/>
                          <a:cs typeface="+mn-cs"/>
                        </a:rPr>
                        <a:t>No hay prescripción por agresión sexual agravada</a:t>
                      </a:r>
                    </a:p>
                  </a:txBody>
                  <a:tcPr marL="68580" marR="68580" marT="0" marB="0">
                    <a:solidFill>
                      <a:schemeClr val="accent1">
                        <a:lumMod val="20000"/>
                        <a:lumOff val="80000"/>
                      </a:schemeClr>
                    </a:solidFill>
                  </a:tcPr>
                </a:tc>
              </a:tr>
              <a:tr h="544214">
                <a:tc>
                  <a:txBody>
                    <a:bodyPr/>
                    <a:lstStyle/>
                    <a:p>
                      <a:pPr>
                        <a:lnSpc>
                          <a:spcPct val="107000"/>
                        </a:lnSpc>
                        <a:spcAft>
                          <a:spcPts val="0"/>
                        </a:spcAft>
                      </a:pPr>
                      <a:r>
                        <a:rPr lang="fr-BE" sz="2000" kern="1200">
                          <a:solidFill>
                            <a:schemeClr val="bg1"/>
                          </a:solidFill>
                          <a:effectLst/>
                          <a:latin typeface="+mn-lt"/>
                          <a:ea typeface="+mn-ea"/>
                          <a:cs typeface="+mn-cs"/>
                        </a:rPr>
                        <a:t>Virginia</a:t>
                      </a:r>
                      <a:endParaRPr lang="es-CR" sz="2000" kern="120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crímenes graves</a:t>
                      </a:r>
                    </a:p>
                  </a:txBody>
                  <a:tcPr marL="68580" marR="68580" marT="0" marB="0"/>
                </a:tc>
              </a:tr>
              <a:tr h="1088429">
                <a:tc>
                  <a:txBody>
                    <a:bodyPr/>
                    <a:lstStyle/>
                    <a:p>
                      <a:pPr>
                        <a:lnSpc>
                          <a:spcPct val="107000"/>
                        </a:lnSpc>
                        <a:spcAft>
                          <a:spcPts val="0"/>
                        </a:spcAft>
                      </a:pPr>
                      <a:r>
                        <a:rPr lang="fr-BE" sz="2000" kern="1200">
                          <a:solidFill>
                            <a:schemeClr val="bg1"/>
                          </a:solidFill>
                          <a:effectLst/>
                          <a:latin typeface="+mn-lt"/>
                          <a:ea typeface="+mn-ea"/>
                          <a:cs typeface="+mn-cs"/>
                        </a:rPr>
                        <a:t>West Virginia</a:t>
                      </a:r>
                      <a:endParaRPr lang="es-CR" sz="2000" kern="120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agresión sexual, abuso sexual en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 abuso sexual a un menor de edad por parte de un padre, tutor, custodio o persona en una posición de confianza </a:t>
                      </a:r>
                    </a:p>
                  </a:txBody>
                  <a:tcPr marL="68580" marR="68580" marT="0" marB="0"/>
                </a:tc>
              </a:tr>
              <a:tr h="1088429">
                <a:tc>
                  <a:txBody>
                    <a:bodyPr/>
                    <a:lstStyle/>
                    <a:p>
                      <a:pPr>
                        <a:lnSpc>
                          <a:spcPct val="107000"/>
                        </a:lnSpc>
                        <a:spcAft>
                          <a:spcPts val="0"/>
                        </a:spcAft>
                      </a:pPr>
                      <a:r>
                        <a:rPr lang="fr-BE" sz="2000" kern="1200">
                          <a:solidFill>
                            <a:schemeClr val="bg1"/>
                          </a:solidFill>
                          <a:effectLst/>
                          <a:latin typeface="+mn-lt"/>
                          <a:ea typeface="+mn-ea"/>
                          <a:cs typeface="+mn-cs"/>
                        </a:rPr>
                        <a:t>Wisconsin</a:t>
                      </a:r>
                      <a:endParaRPr lang="es-CR" sz="2000" kern="120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 por agresión sexual en </a:t>
                      </a:r>
                      <a:r>
                        <a:rPr lang="es-CR" sz="2000" kern="1200" dirty="0" err="1">
                          <a:solidFill>
                            <a:schemeClr val="dk1"/>
                          </a:solidFill>
                          <a:effectLst/>
                          <a:latin typeface="+mn-lt"/>
                          <a:ea typeface="+mn-ea"/>
                          <a:cs typeface="+mn-cs"/>
                        </a:rPr>
                        <a:t>1er</a:t>
                      </a:r>
                      <a:r>
                        <a:rPr lang="es-CR" sz="2000" kern="1200" dirty="0">
                          <a:solidFill>
                            <a:schemeClr val="dk1"/>
                          </a:solidFill>
                          <a:effectLst/>
                          <a:latin typeface="+mn-lt"/>
                          <a:ea typeface="+mn-ea"/>
                          <a:cs typeface="+mn-cs"/>
                        </a:rPr>
                        <a:t> grado o delitos graves de clase A o B cometidos a repetición contra el mismo niño</a:t>
                      </a:r>
                    </a:p>
                  </a:txBody>
                  <a:tcPr marL="68580" marR="68580" marT="0" marB="0"/>
                </a:tc>
              </a:tr>
              <a:tr h="544214">
                <a:tc>
                  <a:txBody>
                    <a:bodyPr/>
                    <a:lstStyle/>
                    <a:p>
                      <a:pPr>
                        <a:lnSpc>
                          <a:spcPct val="107000"/>
                        </a:lnSpc>
                        <a:spcAft>
                          <a:spcPts val="0"/>
                        </a:spcAft>
                      </a:pPr>
                      <a:r>
                        <a:rPr lang="fr-BE" sz="2000" kern="1200">
                          <a:solidFill>
                            <a:schemeClr val="bg1"/>
                          </a:solidFill>
                          <a:effectLst/>
                          <a:latin typeface="+mn-lt"/>
                          <a:ea typeface="+mn-ea"/>
                          <a:cs typeface="+mn-cs"/>
                        </a:rPr>
                        <a:t>Wyoming</a:t>
                      </a:r>
                      <a:endParaRPr lang="es-CR" sz="2000" kern="120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kern="1200">
                          <a:solidFill>
                            <a:schemeClr val="dk1"/>
                          </a:solidFill>
                          <a:effectLst/>
                          <a:latin typeface="+mn-lt"/>
                          <a:ea typeface="+mn-ea"/>
                          <a:cs typeface="+mn-cs"/>
                        </a:rPr>
                        <a:t>No hay prescripción</a:t>
                      </a:r>
                    </a:p>
                  </a:txBody>
                  <a:tcPr marL="68580" marR="68580" marT="0" marB="0"/>
                </a:tc>
              </a:tr>
              <a:tr h="544214">
                <a:tc>
                  <a:txBody>
                    <a:bodyPr/>
                    <a:lstStyle/>
                    <a:p>
                      <a:pPr>
                        <a:lnSpc>
                          <a:spcPct val="107000"/>
                        </a:lnSpc>
                        <a:spcAft>
                          <a:spcPts val="0"/>
                        </a:spcAft>
                      </a:pPr>
                      <a:r>
                        <a:rPr lang="fr-BE" sz="2000" kern="1200" dirty="0" err="1">
                          <a:solidFill>
                            <a:schemeClr val="bg1"/>
                          </a:solidFill>
                          <a:effectLst/>
                          <a:latin typeface="+mn-lt"/>
                          <a:ea typeface="+mn-ea"/>
                          <a:cs typeface="+mn-cs"/>
                        </a:rPr>
                        <a:t>Federal</a:t>
                      </a:r>
                      <a:r>
                        <a:rPr lang="fr-BE" sz="2000" kern="1200" dirty="0">
                          <a:solidFill>
                            <a:schemeClr val="bg1"/>
                          </a:solidFill>
                          <a:effectLst/>
                          <a:latin typeface="+mn-lt"/>
                          <a:ea typeface="+mn-ea"/>
                          <a:cs typeface="+mn-cs"/>
                        </a:rPr>
                        <a:t> </a:t>
                      </a:r>
                      <a:r>
                        <a:rPr lang="fr-BE" sz="2000" kern="1200" dirty="0" err="1">
                          <a:solidFill>
                            <a:schemeClr val="bg1"/>
                          </a:solidFill>
                          <a:effectLst/>
                          <a:latin typeface="+mn-lt"/>
                          <a:ea typeface="+mn-ea"/>
                          <a:cs typeface="+mn-cs"/>
                        </a:rPr>
                        <a:t>Government</a:t>
                      </a:r>
                      <a:endParaRPr lang="es-CR" sz="2000" kern="1200" dirty="0">
                        <a:solidFill>
                          <a:schemeClr val="bg1"/>
                        </a:solidFill>
                        <a:effectLst/>
                        <a:latin typeface="+mn-lt"/>
                        <a:ea typeface="+mn-ea"/>
                        <a:cs typeface="+mn-cs"/>
                      </a:endParaRPr>
                    </a:p>
                  </a:txBody>
                  <a:tcPr marL="68580" marR="68580" marT="0" marB="0" anchor="ctr"/>
                </a:tc>
                <a:tc>
                  <a:txBody>
                    <a:bodyPr/>
                    <a:lstStyle/>
                    <a:p>
                      <a:pPr algn="just">
                        <a:lnSpc>
                          <a:spcPct val="107000"/>
                        </a:lnSpc>
                        <a:spcBef>
                          <a:spcPts val="600"/>
                        </a:spcBef>
                        <a:spcAft>
                          <a:spcPts val="600"/>
                        </a:spcAft>
                      </a:pPr>
                      <a:r>
                        <a:rPr lang="es-CR" sz="2000" kern="1200" dirty="0">
                          <a:solidFill>
                            <a:schemeClr val="dk1"/>
                          </a:solidFill>
                          <a:effectLst/>
                          <a:latin typeface="+mn-lt"/>
                          <a:ea typeface="+mn-ea"/>
                          <a:cs typeface="+mn-cs"/>
                        </a:rPr>
                        <a:t>No hay prescripción</a:t>
                      </a:r>
                    </a:p>
                  </a:txBody>
                  <a:tcPr marL="68580" marR="68580" marT="0" marB="0"/>
                </a:tc>
              </a:tr>
            </a:tbl>
          </a:graphicData>
        </a:graphic>
      </p:graphicFrame>
    </p:spTree>
    <p:extLst>
      <p:ext uri="{BB962C8B-B14F-4D97-AF65-F5344CB8AC3E}">
        <p14:creationId xmlns:p14="http://schemas.microsoft.com/office/powerpoint/2010/main" val="336464356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2554545"/>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La prescripción de la acción penal en casos de crímenes sexuales contra menores de edad</a:t>
            </a:r>
          </a:p>
        </p:txBody>
      </p:sp>
      <p:sp>
        <p:nvSpPr>
          <p:cNvPr id="4" name="CuadroTexto 3"/>
          <p:cNvSpPr txBox="1"/>
          <p:nvPr/>
        </p:nvSpPr>
        <p:spPr>
          <a:xfrm>
            <a:off x="2182906" y="2850638"/>
            <a:ext cx="8323788" cy="461665"/>
          </a:xfrm>
          <a:prstGeom prst="rect">
            <a:avLst/>
          </a:prstGeom>
          <a:noFill/>
        </p:spPr>
        <p:txBody>
          <a:bodyPr wrap="square" rtlCol="0">
            <a:spAutoFit/>
          </a:bodyPr>
          <a:lstStyle/>
          <a:p>
            <a:r>
              <a:rPr lang="es-CR" sz="2400" b="1" dirty="0" smtClean="0">
                <a:solidFill>
                  <a:schemeClr val="accent5">
                    <a:lumMod val="75000"/>
                  </a:schemeClr>
                </a:solidFill>
              </a:rPr>
              <a:t>España</a:t>
            </a:r>
            <a:endParaRPr lang="es-CR" sz="2400" b="1" dirty="0">
              <a:solidFill>
                <a:schemeClr val="accent5">
                  <a:lumMod val="75000"/>
                </a:schemeClr>
              </a:solidFill>
            </a:endParaRPr>
          </a:p>
        </p:txBody>
      </p:sp>
      <p:sp>
        <p:nvSpPr>
          <p:cNvPr id="5" name="Rectángulo 4"/>
          <p:cNvSpPr/>
          <p:nvPr/>
        </p:nvSpPr>
        <p:spPr>
          <a:xfrm>
            <a:off x="2257168" y="3484605"/>
            <a:ext cx="9121344" cy="2554545"/>
          </a:xfrm>
          <a:prstGeom prst="rect">
            <a:avLst/>
          </a:prstGeom>
        </p:spPr>
        <p:txBody>
          <a:bodyPr wrap="square">
            <a:spAutoFit/>
          </a:bodyPr>
          <a:lstStyle/>
          <a:p>
            <a:r>
              <a:rPr lang="es-CR" sz="3200" b="1" dirty="0">
                <a:solidFill>
                  <a:schemeClr val="accent4">
                    <a:lumMod val="75000"/>
                  </a:schemeClr>
                </a:solidFill>
              </a:rPr>
              <a:t>A</a:t>
            </a:r>
            <a:r>
              <a:rPr lang="es-CR" sz="3200" b="1" dirty="0" smtClean="0">
                <a:solidFill>
                  <a:schemeClr val="accent4">
                    <a:lumMod val="75000"/>
                  </a:schemeClr>
                </a:solidFill>
              </a:rPr>
              <a:t>nteproyecto </a:t>
            </a:r>
            <a:r>
              <a:rPr lang="es-CR" sz="3200" b="1" dirty="0">
                <a:solidFill>
                  <a:schemeClr val="accent4">
                    <a:lumMod val="75000"/>
                  </a:schemeClr>
                </a:solidFill>
              </a:rPr>
              <a:t>de Ley Orgánica de Protección Integral a la Infancia y la Adolescencia</a:t>
            </a:r>
          </a:p>
          <a:p>
            <a:r>
              <a:rPr lang="es-CR" sz="3200" b="1" dirty="0" smtClean="0">
                <a:solidFill>
                  <a:schemeClr val="accent4">
                    <a:lumMod val="75000"/>
                  </a:schemeClr>
                </a:solidFill>
              </a:rPr>
              <a:t>Prescripción de 10 </a:t>
            </a:r>
            <a:r>
              <a:rPr lang="es-CR" sz="3200" b="1" dirty="0">
                <a:solidFill>
                  <a:schemeClr val="accent4">
                    <a:lumMod val="75000"/>
                  </a:schemeClr>
                </a:solidFill>
              </a:rPr>
              <a:t>a 20 años, dependiendo de la gravedad del delito contados a partir de que la víctima cumpla 30 </a:t>
            </a:r>
            <a:r>
              <a:rPr lang="es-CR" sz="3200" b="1" dirty="0" smtClean="0">
                <a:solidFill>
                  <a:schemeClr val="accent4">
                    <a:lumMod val="75000"/>
                  </a:schemeClr>
                </a:solidFill>
              </a:rPr>
              <a:t>años.</a:t>
            </a:r>
            <a:endParaRPr lang="es-CR" sz="3200" b="1" dirty="0">
              <a:solidFill>
                <a:schemeClr val="accent4">
                  <a:lumMod val="75000"/>
                </a:schemeClr>
              </a:solidFill>
            </a:endParaRPr>
          </a:p>
        </p:txBody>
      </p:sp>
    </p:spTree>
    <p:extLst>
      <p:ext uri="{BB962C8B-B14F-4D97-AF65-F5344CB8AC3E}">
        <p14:creationId xmlns:p14="http://schemas.microsoft.com/office/powerpoint/2010/main" val="47171474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2554545"/>
          </a:xfrm>
          <a:prstGeom prst="rect">
            <a:avLst/>
          </a:prstGeom>
          <a:noFill/>
        </p:spPr>
        <p:txBody>
          <a:bodyPr wrap="square" rtlCol="0">
            <a:spAutoFit/>
          </a:bodyPr>
          <a:lstStyle/>
          <a:p>
            <a:r>
              <a:rPr lang="es-CR" sz="4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La prescripción de la acción penal en casos de crímenes sexuales contra menores de edad</a:t>
            </a:r>
          </a:p>
        </p:txBody>
      </p:sp>
      <p:sp>
        <p:nvSpPr>
          <p:cNvPr id="4" name="CuadroTexto 3"/>
          <p:cNvSpPr txBox="1"/>
          <p:nvPr/>
        </p:nvSpPr>
        <p:spPr>
          <a:xfrm>
            <a:off x="2257168" y="2850638"/>
            <a:ext cx="8249526" cy="461665"/>
          </a:xfrm>
          <a:prstGeom prst="rect">
            <a:avLst/>
          </a:prstGeom>
          <a:noFill/>
        </p:spPr>
        <p:txBody>
          <a:bodyPr wrap="square" rtlCol="0">
            <a:spAutoFit/>
          </a:bodyPr>
          <a:lstStyle/>
          <a:p>
            <a:r>
              <a:rPr lang="es-CR" sz="2400" b="1" dirty="0" smtClean="0">
                <a:solidFill>
                  <a:schemeClr val="accent5">
                    <a:lumMod val="75000"/>
                  </a:schemeClr>
                </a:solidFill>
              </a:rPr>
              <a:t>Francia</a:t>
            </a:r>
            <a:endParaRPr lang="es-CR" sz="2400" b="1" dirty="0">
              <a:solidFill>
                <a:schemeClr val="accent5">
                  <a:lumMod val="75000"/>
                </a:schemeClr>
              </a:solidFill>
            </a:endParaRPr>
          </a:p>
        </p:txBody>
      </p:sp>
      <p:sp>
        <p:nvSpPr>
          <p:cNvPr id="5" name="Rectángulo 4"/>
          <p:cNvSpPr/>
          <p:nvPr/>
        </p:nvSpPr>
        <p:spPr>
          <a:xfrm>
            <a:off x="2257168" y="3484605"/>
            <a:ext cx="9121344" cy="2677656"/>
          </a:xfrm>
          <a:prstGeom prst="rect">
            <a:avLst/>
          </a:prstGeom>
        </p:spPr>
        <p:txBody>
          <a:bodyPr wrap="square">
            <a:spAutoFit/>
          </a:bodyPr>
          <a:lstStyle/>
          <a:p>
            <a:r>
              <a:rPr lang="es-CR" sz="2800" b="1" dirty="0">
                <a:solidFill>
                  <a:schemeClr val="accent4">
                    <a:lumMod val="75000"/>
                  </a:schemeClr>
                </a:solidFill>
              </a:rPr>
              <a:t>Ley n° 2018-703 del 3 de agosto de 2018, de fortalecimiento de la lucha contra las violencias sexuales y sexistas</a:t>
            </a:r>
          </a:p>
          <a:p>
            <a:r>
              <a:rPr lang="es-CR" sz="2800" b="1" dirty="0" smtClean="0">
                <a:solidFill>
                  <a:schemeClr val="accent4">
                    <a:lumMod val="75000"/>
                  </a:schemeClr>
                </a:solidFill>
              </a:rPr>
              <a:t>Prescripción de </a:t>
            </a:r>
            <a:r>
              <a:rPr lang="es-CR" sz="2800" b="1" dirty="0">
                <a:solidFill>
                  <a:schemeClr val="accent4">
                    <a:lumMod val="75000"/>
                  </a:schemeClr>
                </a:solidFill>
              </a:rPr>
              <a:t>30 años en casos de delitos </a:t>
            </a:r>
            <a:r>
              <a:rPr lang="es-CR" sz="2800" b="1" dirty="0" smtClean="0">
                <a:solidFill>
                  <a:schemeClr val="accent4">
                    <a:lumMod val="75000"/>
                  </a:schemeClr>
                </a:solidFill>
              </a:rPr>
              <a:t>sexuales graves </a:t>
            </a:r>
            <a:r>
              <a:rPr lang="es-CR" sz="2800" b="1" dirty="0">
                <a:solidFill>
                  <a:schemeClr val="accent4">
                    <a:lumMod val="75000"/>
                  </a:schemeClr>
                </a:solidFill>
              </a:rPr>
              <a:t>(violación, tortura o actos de barbarie)</a:t>
            </a:r>
            <a:r>
              <a:rPr lang="es-CR" sz="2800" b="1" dirty="0" smtClean="0">
                <a:solidFill>
                  <a:schemeClr val="accent4">
                    <a:lumMod val="75000"/>
                  </a:schemeClr>
                </a:solidFill>
              </a:rPr>
              <a:t> </a:t>
            </a:r>
            <a:r>
              <a:rPr lang="es-CR" sz="2800" b="1" dirty="0">
                <a:solidFill>
                  <a:schemeClr val="accent4">
                    <a:lumMod val="75000"/>
                  </a:schemeClr>
                </a:solidFill>
              </a:rPr>
              <a:t>cometidos contra niños, niñas y adolescentes, </a:t>
            </a:r>
            <a:r>
              <a:rPr lang="es-CR" sz="2800" b="1" dirty="0" smtClean="0">
                <a:solidFill>
                  <a:schemeClr val="accent4">
                    <a:lumMod val="75000"/>
                  </a:schemeClr>
                </a:solidFill>
              </a:rPr>
              <a:t>a </a:t>
            </a:r>
            <a:r>
              <a:rPr lang="es-CR" sz="2800" b="1" dirty="0">
                <a:solidFill>
                  <a:schemeClr val="accent4">
                    <a:lumMod val="75000"/>
                  </a:schemeClr>
                </a:solidFill>
              </a:rPr>
              <a:t>partir del momento en que alcancen la mayoría de </a:t>
            </a:r>
            <a:r>
              <a:rPr lang="es-CR" sz="2800" b="1" dirty="0" smtClean="0">
                <a:solidFill>
                  <a:schemeClr val="accent4">
                    <a:lumMod val="75000"/>
                  </a:schemeClr>
                </a:solidFill>
              </a:rPr>
              <a:t>edad.</a:t>
            </a:r>
            <a:endParaRPr lang="es-CR" sz="2800" b="1" dirty="0">
              <a:solidFill>
                <a:schemeClr val="accent4">
                  <a:lumMod val="75000"/>
                </a:schemeClr>
              </a:solidFill>
            </a:endParaRPr>
          </a:p>
        </p:txBody>
      </p:sp>
    </p:spTree>
    <p:extLst>
      <p:ext uri="{BB962C8B-B14F-4D97-AF65-F5344CB8AC3E}">
        <p14:creationId xmlns:p14="http://schemas.microsoft.com/office/powerpoint/2010/main" val="61447549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00263" y="428369"/>
            <a:ext cx="6994310" cy="2308324"/>
          </a:xfrm>
          <a:prstGeom prst="rect">
            <a:avLst/>
          </a:prstGeom>
          <a:noFill/>
        </p:spPr>
        <p:txBody>
          <a:bodyPr wrap="square" rtlCol="0">
            <a:spAutoFit/>
          </a:bodyPr>
          <a:lstStyle/>
          <a:p>
            <a:r>
              <a:rPr lang="es-CR" sz="3600" dirty="0" smtClean="0">
                <a:solidFill>
                  <a:schemeClr val="tx2">
                    <a:lumMod val="50000"/>
                  </a:schemeClr>
                </a:solidFill>
              </a:rPr>
              <a:t>Instrumentos de derecho internacional que obligan a los Estados a especificar una edad mínima para contraer matrimonio</a:t>
            </a:r>
            <a:endParaRPr lang="es-CR" sz="3600" dirty="0">
              <a:solidFill>
                <a:schemeClr val="tx2">
                  <a:lumMod val="50000"/>
                </a:schemeClr>
              </a:solidFill>
            </a:endParaRPr>
          </a:p>
        </p:txBody>
      </p:sp>
      <p:sp>
        <p:nvSpPr>
          <p:cNvPr id="4" name="CuadroTexto 3"/>
          <p:cNvSpPr txBox="1"/>
          <p:nvPr/>
        </p:nvSpPr>
        <p:spPr>
          <a:xfrm>
            <a:off x="2323070" y="3459891"/>
            <a:ext cx="8526162" cy="3139321"/>
          </a:xfrm>
          <a:prstGeom prst="rect">
            <a:avLst/>
          </a:prstGeom>
          <a:noFill/>
        </p:spPr>
        <p:txBody>
          <a:bodyPr wrap="square" rtlCol="0">
            <a:spAutoFit/>
          </a:bodyPr>
          <a:lstStyle/>
          <a:p>
            <a:pPr marL="285750" indent="-285750">
              <a:buFont typeface="Arial" panose="020B0604020202020204" pitchFamily="34" charset="0"/>
              <a:buChar char="•"/>
            </a:pPr>
            <a:r>
              <a:rPr lang="es-ES" i="1" dirty="0" smtClean="0"/>
              <a:t>Convención </a:t>
            </a:r>
            <a:r>
              <a:rPr lang="es-ES" i="1" dirty="0"/>
              <a:t>sobre el consentimiento para el matrimonio, la edad mínima para contraer matrimonio y el registro de los </a:t>
            </a:r>
            <a:r>
              <a:rPr lang="es-ES" i="1" dirty="0" smtClean="0"/>
              <a:t>matrimonios (Costa Rica no es parte)</a:t>
            </a:r>
            <a:endParaRPr lang="es-ES" dirty="0"/>
          </a:p>
          <a:p>
            <a:pPr marL="285750" indent="-285750">
              <a:buFont typeface="Arial" panose="020B0604020202020204" pitchFamily="34" charset="0"/>
              <a:buChar char="•"/>
            </a:pPr>
            <a:r>
              <a:rPr lang="es-ES" i="1" dirty="0" smtClean="0"/>
              <a:t>Convención </a:t>
            </a:r>
            <a:r>
              <a:rPr lang="es-ES" i="1" dirty="0"/>
              <a:t>sobre la eliminación de todas las formas de discriminación contra la mujer, </a:t>
            </a:r>
            <a:r>
              <a:rPr lang="es-CR" dirty="0" smtClean="0"/>
              <a:t>art</a:t>
            </a:r>
            <a:r>
              <a:rPr lang="es-CR" dirty="0"/>
              <a:t>. 16</a:t>
            </a:r>
            <a:endParaRPr lang="es-ES" dirty="0" smtClean="0"/>
          </a:p>
          <a:p>
            <a:pPr marL="285750" indent="-285750">
              <a:buFont typeface="Arial" panose="020B0604020202020204" pitchFamily="34" charset="0"/>
              <a:buChar char="•"/>
            </a:pPr>
            <a:r>
              <a:rPr lang="es-ES" i="1" dirty="0" smtClean="0"/>
              <a:t>Convención </a:t>
            </a:r>
            <a:r>
              <a:rPr lang="es-ES" i="1" dirty="0"/>
              <a:t>suplementaria sobre la abolición de la esclavitud</a:t>
            </a:r>
            <a:r>
              <a:rPr lang="es-ES" dirty="0"/>
              <a:t>, </a:t>
            </a:r>
            <a:r>
              <a:rPr lang="es-CR" dirty="0"/>
              <a:t>art. </a:t>
            </a:r>
            <a:r>
              <a:rPr lang="es-CR" dirty="0" smtClean="0"/>
              <a:t>2, (</a:t>
            </a:r>
            <a:r>
              <a:rPr lang="es-ES" dirty="0" smtClean="0"/>
              <a:t>Costa </a:t>
            </a:r>
            <a:r>
              <a:rPr lang="es-ES" dirty="0"/>
              <a:t>Rica no es parte</a:t>
            </a:r>
            <a:r>
              <a:rPr lang="es-ES" dirty="0" smtClean="0"/>
              <a:t>)</a:t>
            </a:r>
            <a:endParaRPr lang="es-CR" dirty="0"/>
          </a:p>
          <a:p>
            <a:pPr marL="285750" indent="-285750">
              <a:buFont typeface="Arial" panose="020B0604020202020204" pitchFamily="34" charset="0"/>
              <a:buChar char="•"/>
            </a:pPr>
            <a:r>
              <a:rPr lang="es-ES" i="1" dirty="0" smtClean="0"/>
              <a:t>Carta </a:t>
            </a:r>
            <a:r>
              <a:rPr lang="es-ES" i="1" dirty="0"/>
              <a:t>Africana sobre los Derechos y el Bienestar del </a:t>
            </a:r>
            <a:r>
              <a:rPr lang="es-ES" i="1" dirty="0" smtClean="0"/>
              <a:t>Niño</a:t>
            </a:r>
            <a:r>
              <a:rPr lang="es-CR" i="1" dirty="0" smtClean="0"/>
              <a:t>, </a:t>
            </a:r>
            <a:r>
              <a:rPr lang="es-CR" dirty="0" smtClean="0"/>
              <a:t>art</a:t>
            </a:r>
            <a:r>
              <a:rPr lang="es-CR" dirty="0"/>
              <a:t>. 21, párr. </a:t>
            </a:r>
            <a:r>
              <a:rPr lang="es-CR" dirty="0" smtClean="0"/>
              <a:t>2.</a:t>
            </a:r>
          </a:p>
          <a:p>
            <a:pPr marL="285750" indent="-285750">
              <a:buFont typeface="Arial" panose="020B0604020202020204" pitchFamily="34" charset="0"/>
              <a:buChar char="•"/>
            </a:pPr>
            <a:r>
              <a:rPr lang="es-ES" i="1" dirty="0" smtClean="0"/>
              <a:t>Resolución </a:t>
            </a:r>
            <a:r>
              <a:rPr lang="es-ES" i="1" dirty="0"/>
              <a:t>1468 (2005) de la Asamblea Parlamentaria del Consejo de </a:t>
            </a:r>
            <a:r>
              <a:rPr lang="es-ES" i="1" dirty="0" smtClean="0"/>
              <a:t>Europa, </a:t>
            </a:r>
            <a:r>
              <a:rPr lang="es-CR" dirty="0" smtClean="0"/>
              <a:t>párr</a:t>
            </a:r>
            <a:r>
              <a:rPr lang="es-CR" dirty="0"/>
              <a:t>. 14.2.1</a:t>
            </a:r>
            <a:r>
              <a:rPr lang="es-CR" dirty="0" smtClean="0"/>
              <a:t>.</a:t>
            </a:r>
          </a:p>
          <a:p>
            <a:pPr marL="285750" indent="-285750">
              <a:buFont typeface="Arial" panose="020B0604020202020204" pitchFamily="34" charset="0"/>
              <a:buChar char="•"/>
            </a:pPr>
            <a:r>
              <a:rPr lang="es-ES" i="1" dirty="0" smtClean="0"/>
              <a:t>, </a:t>
            </a:r>
            <a:r>
              <a:rPr lang="es-ES" dirty="0" smtClean="0"/>
              <a:t>art. </a:t>
            </a:r>
            <a:r>
              <a:rPr lang="es-CR" dirty="0"/>
              <a:t>art. 8 2) a</a:t>
            </a:r>
            <a:r>
              <a:rPr lang="es-CR" dirty="0" smtClean="0"/>
              <a:t>).</a:t>
            </a:r>
            <a:r>
              <a:rPr lang="es-ES" i="1" dirty="0"/>
              <a:t> Protocolo sobre género y desarrollo de la Comunidad del África Meridional para el Desarrollo</a:t>
            </a:r>
            <a:endParaRPr lang="es-CR" dirty="0"/>
          </a:p>
        </p:txBody>
      </p:sp>
    </p:spTree>
    <p:extLst>
      <p:ext uri="{BB962C8B-B14F-4D97-AF65-F5344CB8AC3E}">
        <p14:creationId xmlns:p14="http://schemas.microsoft.com/office/powerpoint/2010/main" val="285349561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Conclusiones y recomendaciones</a:t>
            </a:r>
          </a:p>
        </p:txBody>
      </p:sp>
      <p:sp>
        <p:nvSpPr>
          <p:cNvPr id="8" name="Rectángulo 7"/>
          <p:cNvSpPr/>
          <p:nvPr/>
        </p:nvSpPr>
        <p:spPr>
          <a:xfrm>
            <a:off x="2316480" y="1739043"/>
            <a:ext cx="9438915" cy="4970591"/>
          </a:xfrm>
          <a:prstGeom prst="rect">
            <a:avLst/>
          </a:prstGeom>
        </p:spPr>
        <p:txBody>
          <a:bodyPr wrap="square">
            <a:spAutoFit/>
          </a:bodyPr>
          <a:lstStyle/>
          <a:p>
            <a:pPr marL="342900" lvl="0" indent="-342900" algn="just">
              <a:lnSpc>
                <a:spcPct val="150000"/>
              </a:lnSpc>
              <a:spcBef>
                <a:spcPts val="600"/>
              </a:spcBef>
              <a:spcAft>
                <a:spcPts val="600"/>
              </a:spcAft>
              <a:buFont typeface="+mj-lt"/>
              <a:buAutoNum type="arabicPeriod"/>
            </a:pP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Capacitación continuada e integral a los funcionarios públicos tanto del poder judicial, como de otros organismos de atención competentes en materia de protección de los menores de edad,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a:t>
            </a:r>
            <a:r>
              <a:rPr lang="es-CR" b="1" dirty="0" err="1"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ej</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 servicios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educativos y de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salud).</a:t>
            </a:r>
          </a:p>
          <a:p>
            <a:pPr marL="342900" lvl="0" indent="-342900" algn="just">
              <a:lnSpc>
                <a:spcPct val="150000"/>
              </a:lnSpc>
              <a:spcBef>
                <a:spcPts val="600"/>
              </a:spcBef>
              <a:spcAft>
                <a:spcPts val="600"/>
              </a:spcAft>
              <a:buFont typeface="+mj-lt"/>
              <a:buAutoNum type="arabicPeriod"/>
            </a:pP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Institucionalización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de un plan de capacitación por medio del cual sea posible promover una cultura de empoderamiento especialmente de las niñas y adolescentes sin excluir a los niños que también pueden ser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víctimas</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(enfoque de derechos humanos y de género. </a:t>
            </a:r>
            <a:endParaRPr lang="es-CR" sz="16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mj-lt"/>
              <a:buAutoNum type="arabicPeriod"/>
            </a:pP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Seguimiento a los programas de atención a las menores en condiciones socio-económicas precarias y particularmente a las menores con hijos, independientemente del resultado de los procesos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judiciales (protocolo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de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atención).  </a:t>
            </a:r>
          </a:p>
        </p:txBody>
      </p:sp>
    </p:spTree>
    <p:extLst>
      <p:ext uri="{BB962C8B-B14F-4D97-AF65-F5344CB8AC3E}">
        <p14:creationId xmlns:p14="http://schemas.microsoft.com/office/powerpoint/2010/main" val="153002825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2906" y="269018"/>
            <a:ext cx="6706858" cy="1323439"/>
          </a:xfrm>
          <a:prstGeom prst="rect">
            <a:avLst/>
          </a:prstGeom>
          <a:noFill/>
        </p:spPr>
        <p:txBody>
          <a:bodyPr wrap="square" rtlCol="0">
            <a:spAutoFit/>
          </a:bodyPr>
          <a:lstStyle/>
          <a:p>
            <a:r>
              <a:rPr lang="es-CR" sz="4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Conclusiones y recomendaciones</a:t>
            </a:r>
          </a:p>
        </p:txBody>
      </p:sp>
      <p:sp>
        <p:nvSpPr>
          <p:cNvPr id="8" name="Rectángulo 7"/>
          <p:cNvSpPr/>
          <p:nvPr/>
        </p:nvSpPr>
        <p:spPr>
          <a:xfrm>
            <a:off x="2389632" y="2340863"/>
            <a:ext cx="9365763" cy="3308598"/>
          </a:xfrm>
          <a:prstGeom prst="rect">
            <a:avLst/>
          </a:prstGeom>
        </p:spPr>
        <p:txBody>
          <a:bodyPr wrap="square">
            <a:spAutoFit/>
          </a:bodyPr>
          <a:lstStyle/>
          <a:p>
            <a:pPr marL="342900" lvl="0" indent="-342900" algn="just">
              <a:lnSpc>
                <a:spcPct val="150000"/>
              </a:lnSpc>
              <a:spcBef>
                <a:spcPts val="600"/>
              </a:spcBef>
              <a:spcAft>
                <a:spcPts val="600"/>
              </a:spcAft>
              <a:buAutoNum type="arabicPeriod" startAt="4"/>
            </a:pP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Divulgación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masiva de los materiales de capacitación y sensibilización </a:t>
            </a: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existentes.</a:t>
            </a:r>
          </a:p>
          <a:p>
            <a:pPr marL="342900" lvl="0" indent="-342900" algn="just">
              <a:lnSpc>
                <a:spcPct val="150000"/>
              </a:lnSpc>
              <a:spcBef>
                <a:spcPts val="600"/>
              </a:spcBef>
              <a:spcAft>
                <a:spcPts val="600"/>
              </a:spcAft>
              <a:buAutoNum type="arabicPeriod" startAt="4"/>
            </a:pP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Coordinación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de las acciones de sensibilización y capacitación con instituciones como la Unidad de capacitación del Ministerio Público, la Escuela Judicial y la Secretaria de Género del Poder Judicial y el </a:t>
            </a:r>
            <a:r>
              <a:rPr lang="es-CR" b="1" dirty="0" err="1">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PANI</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 entre otras. </a:t>
            </a:r>
            <a:endPar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AutoNum type="arabicPeriod" startAt="4"/>
            </a:pPr>
            <a:r>
              <a:rPr lang="es-CR" b="1"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Promoción </a:t>
            </a:r>
            <a:r>
              <a:rPr lang="es-CR"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de reformas legislativas (Derecho de abstención, plazos de prescripción)</a:t>
            </a:r>
          </a:p>
        </p:txBody>
      </p:sp>
    </p:spTree>
    <p:extLst>
      <p:ext uri="{BB962C8B-B14F-4D97-AF65-F5344CB8AC3E}">
        <p14:creationId xmlns:p14="http://schemas.microsoft.com/office/powerpoint/2010/main" val="195103779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2312894" y="1497101"/>
            <a:ext cx="6831106" cy="2862322"/>
          </a:xfrm>
          <a:prstGeom prst="rect">
            <a:avLst/>
          </a:prstGeom>
        </p:spPr>
        <p:txBody>
          <a:bodyPr wrap="square">
            <a:spAutoFit/>
          </a:bodyPr>
          <a:lstStyle/>
          <a:p>
            <a:pPr algn="just"/>
            <a:r>
              <a:rPr lang="es-CR" sz="3600" b="1" dirty="0" smtClean="0">
                <a:solidFill>
                  <a:schemeClr val="accent4">
                    <a:lumMod val="75000"/>
                  </a:schemeClr>
                </a:solidFill>
              </a:rPr>
              <a:t>“El </a:t>
            </a:r>
            <a:r>
              <a:rPr lang="es-CR" sz="3600" b="1" dirty="0">
                <a:solidFill>
                  <a:schemeClr val="accent4">
                    <a:lumMod val="75000"/>
                  </a:schemeClr>
                </a:solidFill>
              </a:rPr>
              <a:t>matiz es de </a:t>
            </a:r>
            <a:r>
              <a:rPr lang="es-CR" sz="3600" b="1" dirty="0" smtClean="0">
                <a:solidFill>
                  <a:schemeClr val="accent4">
                    <a:lumMod val="75000"/>
                  </a:schemeClr>
                </a:solidFill>
              </a:rPr>
              <a:t>talla. De </a:t>
            </a:r>
            <a:r>
              <a:rPr lang="es-CR" sz="3600" b="1" dirty="0">
                <a:solidFill>
                  <a:schemeClr val="accent4">
                    <a:lumMod val="75000"/>
                  </a:schemeClr>
                </a:solidFill>
              </a:rPr>
              <a:t>una definición </a:t>
            </a:r>
            <a:r>
              <a:rPr lang="es-CR" sz="3600" b="1" dirty="0" smtClean="0">
                <a:solidFill>
                  <a:schemeClr val="accent4">
                    <a:lumMod val="75000"/>
                  </a:schemeClr>
                </a:solidFill>
              </a:rPr>
              <a:t>negativa -no </a:t>
            </a:r>
            <a:r>
              <a:rPr lang="es-CR" sz="3600" b="1" dirty="0">
                <a:solidFill>
                  <a:schemeClr val="accent4">
                    <a:lumMod val="75000"/>
                  </a:schemeClr>
                </a:solidFill>
              </a:rPr>
              <a:t>hacer daño al </a:t>
            </a:r>
            <a:r>
              <a:rPr lang="es-CR" sz="3600" b="1" dirty="0" smtClean="0">
                <a:solidFill>
                  <a:schemeClr val="accent4">
                    <a:lumMod val="75000"/>
                  </a:schemeClr>
                </a:solidFill>
              </a:rPr>
              <a:t>niño-, </a:t>
            </a:r>
            <a:r>
              <a:rPr lang="es-CR" sz="3600" b="1" dirty="0">
                <a:solidFill>
                  <a:schemeClr val="accent4">
                    <a:lumMod val="75000"/>
                  </a:schemeClr>
                </a:solidFill>
              </a:rPr>
              <a:t>se ha llegado </a:t>
            </a:r>
            <a:r>
              <a:rPr lang="es-CR" sz="3600" b="1" dirty="0" smtClean="0">
                <a:solidFill>
                  <a:schemeClr val="accent4">
                    <a:lumMod val="75000"/>
                  </a:schemeClr>
                </a:solidFill>
              </a:rPr>
              <a:t>a una </a:t>
            </a:r>
            <a:r>
              <a:rPr lang="es-CR" sz="3600" b="1" dirty="0">
                <a:solidFill>
                  <a:schemeClr val="accent4">
                    <a:lumMod val="75000"/>
                  </a:schemeClr>
                </a:solidFill>
              </a:rPr>
              <a:t>prescripción </a:t>
            </a:r>
            <a:r>
              <a:rPr lang="es-CR" sz="3600" b="1" dirty="0" smtClean="0">
                <a:solidFill>
                  <a:schemeClr val="accent4">
                    <a:lumMod val="75000"/>
                  </a:schemeClr>
                </a:solidFill>
              </a:rPr>
              <a:t>positiva -asegurarse </a:t>
            </a:r>
            <a:r>
              <a:rPr lang="es-CR" sz="3600" b="1" dirty="0">
                <a:solidFill>
                  <a:schemeClr val="accent4">
                    <a:lumMod val="75000"/>
                  </a:schemeClr>
                </a:solidFill>
              </a:rPr>
              <a:t>del </a:t>
            </a:r>
            <a:r>
              <a:rPr lang="es-CR" sz="3600" b="1" dirty="0" smtClean="0">
                <a:solidFill>
                  <a:schemeClr val="accent4">
                    <a:lumMod val="75000"/>
                  </a:schemeClr>
                </a:solidFill>
              </a:rPr>
              <a:t>bien </a:t>
            </a:r>
            <a:r>
              <a:rPr lang="es-CR" sz="3600" b="1" dirty="0">
                <a:solidFill>
                  <a:schemeClr val="accent4">
                    <a:lumMod val="75000"/>
                  </a:schemeClr>
                </a:solidFill>
              </a:rPr>
              <a:t>del </a:t>
            </a:r>
            <a:r>
              <a:rPr lang="es-CR" sz="3600" b="1" dirty="0" smtClean="0">
                <a:solidFill>
                  <a:schemeClr val="accent4">
                    <a:lumMod val="75000"/>
                  </a:schemeClr>
                </a:solidFill>
              </a:rPr>
              <a:t>niño-.</a:t>
            </a:r>
          </a:p>
        </p:txBody>
      </p:sp>
      <p:sp>
        <p:nvSpPr>
          <p:cNvPr id="6" name="CuadroTexto 5"/>
          <p:cNvSpPr txBox="1"/>
          <p:nvPr/>
        </p:nvSpPr>
        <p:spPr>
          <a:xfrm>
            <a:off x="2312893" y="4887931"/>
            <a:ext cx="9203603" cy="1261884"/>
          </a:xfrm>
          <a:prstGeom prst="rect">
            <a:avLst/>
          </a:prstGeom>
          <a:noFill/>
        </p:spPr>
        <p:txBody>
          <a:bodyPr wrap="square" rtlCol="0">
            <a:spAutoFit/>
          </a:bodyPr>
          <a:lstStyle/>
          <a:p>
            <a:r>
              <a:rPr lang="fr-FR" sz="2800" b="1" dirty="0" smtClean="0">
                <a:solidFill>
                  <a:srgbClr val="002060"/>
                </a:solidFill>
              </a:rPr>
              <a:t>Jean Zermatten </a:t>
            </a:r>
            <a:r>
              <a:rPr lang="fr-FR" sz="2400" b="1" dirty="0">
                <a:solidFill>
                  <a:srgbClr val="002060"/>
                </a:solidFill>
              </a:rPr>
              <a:t>(</a:t>
            </a:r>
            <a:r>
              <a:rPr lang="es-ES" sz="2400" b="1" dirty="0">
                <a:solidFill>
                  <a:srgbClr val="002060"/>
                </a:solidFill>
              </a:rPr>
              <a:t>ex presidente del Comité de derechos del niño)</a:t>
            </a:r>
            <a:r>
              <a:rPr lang="es-CR" sz="2400" b="1" dirty="0">
                <a:solidFill>
                  <a:srgbClr val="002060"/>
                </a:solidFill>
              </a:rPr>
              <a:t>,</a:t>
            </a:r>
            <a:r>
              <a:rPr lang="es-CR" sz="2800" b="1" dirty="0" smtClean="0">
                <a:solidFill>
                  <a:srgbClr val="002060"/>
                </a:solidFill>
              </a:rPr>
              <a:t> </a:t>
            </a:r>
            <a:r>
              <a:rPr lang="es-CR" sz="2400" b="1" dirty="0">
                <a:solidFill>
                  <a:srgbClr val="002060"/>
                </a:solidFill>
              </a:rPr>
              <a:t>El interés </a:t>
            </a:r>
            <a:r>
              <a:rPr lang="es-CR" sz="2400" b="1" dirty="0" smtClean="0">
                <a:solidFill>
                  <a:srgbClr val="002060"/>
                </a:solidFill>
              </a:rPr>
              <a:t>superior </a:t>
            </a:r>
            <a:r>
              <a:rPr lang="es-CR" sz="2400" b="1" dirty="0">
                <a:solidFill>
                  <a:srgbClr val="002060"/>
                </a:solidFill>
              </a:rPr>
              <a:t>del </a:t>
            </a:r>
            <a:r>
              <a:rPr lang="es-CR" sz="2400" b="1" dirty="0" smtClean="0">
                <a:solidFill>
                  <a:srgbClr val="002060"/>
                </a:solidFill>
              </a:rPr>
              <a:t>niño: del análisis </a:t>
            </a:r>
            <a:r>
              <a:rPr lang="es-CR" sz="2400" b="1" dirty="0">
                <a:solidFill>
                  <a:srgbClr val="002060"/>
                </a:solidFill>
              </a:rPr>
              <a:t>literal al </a:t>
            </a:r>
            <a:r>
              <a:rPr lang="es-CR" sz="2400" b="1" dirty="0" smtClean="0">
                <a:solidFill>
                  <a:srgbClr val="002060"/>
                </a:solidFill>
              </a:rPr>
              <a:t>alcance filosófico, </a:t>
            </a:r>
            <a:r>
              <a:rPr lang="fr-FR" sz="2400" b="1" dirty="0" smtClean="0">
                <a:solidFill>
                  <a:srgbClr val="002060"/>
                </a:solidFill>
              </a:rPr>
              <a:t>Institut international des droits de l’enfant</a:t>
            </a:r>
            <a:r>
              <a:rPr lang="es-CR" sz="2400" b="1" dirty="0" smtClean="0">
                <a:solidFill>
                  <a:srgbClr val="002060"/>
                </a:solidFill>
              </a:rPr>
              <a:t>, </a:t>
            </a:r>
            <a:r>
              <a:rPr lang="es-CR" sz="2400" b="1" dirty="0">
                <a:solidFill>
                  <a:srgbClr val="002060"/>
                </a:solidFill>
              </a:rPr>
              <a:t>Informe de trabajo 3-2003.</a:t>
            </a:r>
          </a:p>
        </p:txBody>
      </p:sp>
    </p:spTree>
    <p:extLst>
      <p:ext uri="{BB962C8B-B14F-4D97-AF65-F5344CB8AC3E}">
        <p14:creationId xmlns:p14="http://schemas.microsoft.com/office/powerpoint/2010/main" val="3664620697"/>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ítulo 53"/>
          <p:cNvSpPr>
            <a:spLocks noGrp="1"/>
          </p:cNvSpPr>
          <p:nvPr>
            <p:ph type="title"/>
          </p:nvPr>
        </p:nvSpPr>
        <p:spPr>
          <a:xfrm>
            <a:off x="3056237" y="1332854"/>
            <a:ext cx="5123936" cy="1511084"/>
          </a:xfrm>
        </p:spPr>
        <p:txBody>
          <a:bodyPr>
            <a:normAutofit/>
          </a:bodyPr>
          <a:lstStyle/>
          <a:p>
            <a:r>
              <a:rPr lang="es-CR" sz="5400" b="1" dirty="0" smtClean="0">
                <a:solidFill>
                  <a:schemeClr val="accent5">
                    <a:lumMod val="50000"/>
                  </a:schemeClr>
                </a:solidFill>
              </a:rPr>
              <a:t>Muchas gracias!</a:t>
            </a:r>
            <a:endParaRPr lang="es-CR" sz="5400" b="1" dirty="0">
              <a:solidFill>
                <a:schemeClr val="accent5">
                  <a:lumMod val="50000"/>
                </a:schemeClr>
              </a:solidFill>
            </a:endParaRPr>
          </a:p>
        </p:txBody>
      </p:sp>
      <p:sp>
        <p:nvSpPr>
          <p:cNvPr id="5" name="Rectángulo redondeado 4"/>
          <p:cNvSpPr/>
          <p:nvPr/>
        </p:nvSpPr>
        <p:spPr>
          <a:xfrm>
            <a:off x="2612151" y="3233143"/>
            <a:ext cx="6919027" cy="2696704"/>
          </a:xfrm>
          <a:prstGeom prst="roundRect">
            <a:avLst/>
          </a:prstGeom>
          <a:solidFill>
            <a:schemeClr val="accent4">
              <a:lumMod val="60000"/>
              <a:lumOff val="4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accent5">
                    <a:lumMod val="50000"/>
                  </a:schemeClr>
                </a:solidFill>
                <a:latin typeface="Calibri" panose="020F0502020204030204" pitchFamily="34" charset="0"/>
              </a:rPr>
              <a:t>Diana Carvajal </a:t>
            </a:r>
          </a:p>
          <a:p>
            <a:r>
              <a:rPr lang="es-CR" sz="2400" b="1" dirty="0">
                <a:solidFill>
                  <a:schemeClr val="accent5">
                    <a:lumMod val="50000"/>
                  </a:schemeClr>
                </a:solidFill>
                <a:latin typeface="Calibri" panose="020F0502020204030204" pitchFamily="34" charset="0"/>
              </a:rPr>
              <a:t>Asesora</a:t>
            </a:r>
            <a:r>
              <a:rPr lang="fr-FR" sz="2400" b="1" dirty="0">
                <a:solidFill>
                  <a:schemeClr val="accent5">
                    <a:lumMod val="50000"/>
                  </a:schemeClr>
                </a:solidFill>
                <a:latin typeface="Calibri" panose="020F0502020204030204" pitchFamily="34" charset="0"/>
              </a:rPr>
              <a:t> </a:t>
            </a:r>
            <a:r>
              <a:rPr lang="es-CR" sz="2400" b="1" dirty="0">
                <a:solidFill>
                  <a:schemeClr val="accent5">
                    <a:lumMod val="50000"/>
                  </a:schemeClr>
                </a:solidFill>
                <a:latin typeface="Calibri" panose="020F0502020204030204" pitchFamily="34" charset="0"/>
              </a:rPr>
              <a:t>Jurídica</a:t>
            </a:r>
            <a:r>
              <a:rPr lang="fr-FR" sz="2400" b="1" dirty="0">
                <a:solidFill>
                  <a:schemeClr val="accent5">
                    <a:lumMod val="50000"/>
                  </a:schemeClr>
                </a:solidFill>
                <a:latin typeface="Calibri" panose="020F0502020204030204" pitchFamily="34" charset="0"/>
              </a:rPr>
              <a:t> </a:t>
            </a:r>
          </a:p>
          <a:p>
            <a:r>
              <a:rPr lang="fr-FR" sz="2400" b="1" dirty="0">
                <a:solidFill>
                  <a:schemeClr val="accent5">
                    <a:lumMod val="50000"/>
                  </a:schemeClr>
                </a:solidFill>
                <a:latin typeface="Calibri" panose="020F0502020204030204" pitchFamily="34" charset="0"/>
              </a:rPr>
              <a:t>Bureau international des droits des enfants (IBCR)</a:t>
            </a:r>
          </a:p>
          <a:p>
            <a:r>
              <a:rPr lang="fr-FR" b="1" dirty="0">
                <a:solidFill>
                  <a:schemeClr val="accent5">
                    <a:lumMod val="50000"/>
                  </a:schemeClr>
                </a:solidFill>
                <a:latin typeface="Calibri" panose="020F0502020204030204" pitchFamily="34" charset="0"/>
              </a:rPr>
              <a:t>805 rue </a:t>
            </a:r>
            <a:r>
              <a:rPr lang="fr-FR" b="1" dirty="0" err="1">
                <a:solidFill>
                  <a:schemeClr val="accent5">
                    <a:lumMod val="50000"/>
                  </a:schemeClr>
                </a:solidFill>
                <a:latin typeface="Calibri" panose="020F0502020204030204" pitchFamily="34" charset="0"/>
              </a:rPr>
              <a:t>Villeray</a:t>
            </a:r>
            <a:endParaRPr lang="fr-FR" b="1" dirty="0">
              <a:solidFill>
                <a:schemeClr val="accent5">
                  <a:lumMod val="50000"/>
                </a:schemeClr>
              </a:solidFill>
              <a:latin typeface="Calibri" panose="020F0502020204030204" pitchFamily="34" charset="0"/>
            </a:endParaRPr>
          </a:p>
          <a:p>
            <a:r>
              <a:rPr lang="fr-FR" b="1" dirty="0">
                <a:solidFill>
                  <a:schemeClr val="accent5">
                    <a:lumMod val="50000"/>
                  </a:schemeClr>
                </a:solidFill>
                <a:latin typeface="Calibri" panose="020F0502020204030204" pitchFamily="34" charset="0"/>
              </a:rPr>
              <a:t>Montréal (Québec) </a:t>
            </a:r>
            <a:r>
              <a:rPr lang="fr-FR" b="1" dirty="0" err="1">
                <a:solidFill>
                  <a:schemeClr val="accent5">
                    <a:lumMod val="50000"/>
                  </a:schemeClr>
                </a:solidFill>
                <a:latin typeface="Calibri" panose="020F0502020204030204" pitchFamily="34" charset="0"/>
              </a:rPr>
              <a:t>H3T</a:t>
            </a:r>
            <a:r>
              <a:rPr lang="fr-FR" b="1" dirty="0">
                <a:solidFill>
                  <a:schemeClr val="accent5">
                    <a:lumMod val="50000"/>
                  </a:schemeClr>
                </a:solidFill>
                <a:latin typeface="Calibri" panose="020F0502020204030204" pitchFamily="34" charset="0"/>
              </a:rPr>
              <a:t> </a:t>
            </a:r>
            <a:r>
              <a:rPr lang="fr-FR" b="1" dirty="0" err="1">
                <a:solidFill>
                  <a:schemeClr val="accent5">
                    <a:lumMod val="50000"/>
                  </a:schemeClr>
                </a:solidFill>
                <a:latin typeface="Calibri" panose="020F0502020204030204" pitchFamily="34" charset="0"/>
              </a:rPr>
              <a:t>1B6</a:t>
            </a:r>
            <a:r>
              <a:rPr lang="fr-FR" b="1" dirty="0">
                <a:solidFill>
                  <a:schemeClr val="accent5">
                    <a:lumMod val="50000"/>
                  </a:schemeClr>
                </a:solidFill>
                <a:latin typeface="Calibri" panose="020F0502020204030204" pitchFamily="34" charset="0"/>
              </a:rPr>
              <a:t> </a:t>
            </a:r>
            <a:br>
              <a:rPr lang="fr-FR" b="1" dirty="0">
                <a:solidFill>
                  <a:schemeClr val="accent5">
                    <a:lumMod val="50000"/>
                  </a:schemeClr>
                </a:solidFill>
                <a:latin typeface="Calibri" panose="020F0502020204030204" pitchFamily="34" charset="0"/>
              </a:rPr>
            </a:br>
            <a:r>
              <a:rPr lang="fr-FR" b="1" dirty="0">
                <a:solidFill>
                  <a:schemeClr val="accent5">
                    <a:lumMod val="50000"/>
                  </a:schemeClr>
                </a:solidFill>
                <a:latin typeface="Calibri" panose="020F0502020204030204" pitchFamily="34" charset="0"/>
              </a:rPr>
              <a:t>Site Internet : www.ibcr.org</a:t>
            </a:r>
            <a:endParaRPr lang="en-GB" sz="2000" b="1" dirty="0">
              <a:latin typeface="Constantia" pitchFamily="18" charset="0"/>
            </a:endParaRPr>
          </a:p>
        </p:txBody>
      </p:sp>
      <p:sp>
        <p:nvSpPr>
          <p:cNvPr id="2" name="Rectángulo 1"/>
          <p:cNvSpPr/>
          <p:nvPr/>
        </p:nvSpPr>
        <p:spPr>
          <a:xfrm>
            <a:off x="10358599" y="6292312"/>
            <a:ext cx="1162498" cy="369332"/>
          </a:xfrm>
          <a:prstGeom prst="rect">
            <a:avLst/>
          </a:prstGeom>
        </p:spPr>
        <p:txBody>
          <a:bodyPr wrap="none">
            <a:spAutoFit/>
          </a:bodyPr>
          <a:lstStyle/>
          <a:p>
            <a:pPr algn="ctr"/>
            <a:r>
              <a:rPr lang="es-CR" b="1" dirty="0" smtClean="0"/>
              <a:t>Abril </a:t>
            </a:r>
            <a:r>
              <a:rPr lang="es-CR" b="1" dirty="0"/>
              <a:t>2019</a:t>
            </a:r>
            <a:endParaRPr lang="es-CR" sz="4000" b="1" dirty="0"/>
          </a:p>
        </p:txBody>
      </p:sp>
      <p:pic>
        <p:nvPicPr>
          <p:cNvPr id="6" name="Picture 5" descr="IBCR_side_bar.jpg"/>
          <p:cNvPicPr>
            <a:picLocks noChangeAspect="1"/>
          </p:cNvPicPr>
          <p:nvPr/>
        </p:nvPicPr>
        <p:blipFill>
          <a:blip r:embed="rId2" cstate="print"/>
          <a:srcRect/>
          <a:stretch>
            <a:fillRect/>
          </a:stretch>
        </p:blipFill>
        <p:spPr bwMode="auto">
          <a:xfrm>
            <a:off x="0" y="1"/>
            <a:ext cx="1868488" cy="6858000"/>
          </a:xfrm>
          <a:prstGeom prst="rect">
            <a:avLst/>
          </a:prstGeom>
          <a:noFill/>
          <a:ln w="9525">
            <a:noFill/>
            <a:miter lim="800000"/>
            <a:headEnd/>
            <a:tailEnd/>
          </a:ln>
        </p:spPr>
      </p:pic>
      <p:pic>
        <p:nvPicPr>
          <p:cNvPr id="7" name="Picture 2" descr="Image result for IB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6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2117124" y="1428876"/>
            <a:ext cx="9555892" cy="41549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sz="2000" dirty="0">
                <a:solidFill>
                  <a:srgbClr val="212121"/>
                </a:solidFill>
                <a:latin typeface="inherit"/>
                <a:ea typeface="Times New Roman" panose="02020603050405020304" pitchFamily="18" charset="0"/>
                <a:cs typeface="Courier New" panose="02070309020205020404" pitchFamily="49" charset="0"/>
              </a:rPr>
              <a:t>E</a:t>
            </a:r>
            <a:r>
              <a:rPr kumimoji="0" lang="es-ES" sz="2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l </a:t>
            </a:r>
            <a:r>
              <a:rPr kumimoji="0" lang="es-ES" sz="2000" b="1"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Comité para la Eliminación de la Discriminación contra la Mujer </a:t>
            </a:r>
            <a:r>
              <a:rPr kumimoji="0" lang="es-ES" sz="2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recomendó a los Estados que establezcan en 18 años la edad mínima para contraer matrimonio con o sin el consentimiento paterno, eliminando toda excepción al respecto</a:t>
            </a:r>
            <a:r>
              <a:rPr kumimoji="0" lang="es-ES" sz="2000" b="0" i="0" u="none" strike="noStrike" cap="none" normalizeH="0" baseline="30000" dirty="0" smtClean="0">
                <a:ln>
                  <a:noFill/>
                </a:ln>
                <a:solidFill>
                  <a:srgbClr val="212121"/>
                </a:solidFill>
                <a:effectLst/>
                <a:latin typeface="inherit"/>
                <a:ea typeface="Times New Roman" panose="02020603050405020304" pitchFamily="18" charset="0"/>
                <a:cs typeface="Courier New" panose="02070309020205020404" pitchFamily="49" charset="0"/>
                <a:hlinkClick r:id="rId5"/>
              </a:rPr>
              <a:t>[</a:t>
            </a:r>
            <a:r>
              <a:rPr kumimoji="0" lang="es-ES" sz="2000" b="0" i="0" u="none" strike="noStrike" cap="none" normalizeH="0" baseline="30000" dirty="0" smtClean="0" bmk="">
                <a:ln>
                  <a:noFill/>
                </a:ln>
                <a:solidFill>
                  <a:srgbClr val="212121"/>
                </a:solidFill>
                <a:effectLst/>
                <a:latin typeface="inherit"/>
                <a:ea typeface="Times New Roman" panose="02020603050405020304" pitchFamily="18" charset="0"/>
                <a:cs typeface="Courier New" panose="02070309020205020404" pitchFamily="49" charset="0"/>
                <a:hlinkClick r:id="rId5"/>
              </a:rPr>
              <a:t>1]</a:t>
            </a: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Por su parte, el </a:t>
            </a:r>
            <a:r>
              <a:rPr kumimoji="0" lang="es-ES" sz="2000" b="1"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Comité de Derechos Humanos </a:t>
            </a: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indica que la edad para contraer matrimonio debe ser tal que pueda considerarse que los contrayentes han dado su libre y pleno consentimiento personal en las condiciones prescritas por la ley</a:t>
            </a:r>
            <a:r>
              <a:rPr kumimoji="0" lang="es-ES" sz="2000" b="0" i="0" u="none" strike="noStrike" cap="none" normalizeH="0" baseline="30000" dirty="0" smtClean="0" bmk="">
                <a:ln>
                  <a:noFill/>
                </a:ln>
                <a:solidFill>
                  <a:srgbClr val="212121"/>
                </a:solidFill>
                <a:effectLst/>
                <a:latin typeface="inherit"/>
                <a:ea typeface="Times New Roman" panose="02020603050405020304" pitchFamily="18" charset="0"/>
                <a:cs typeface="Courier New" panose="02070309020205020404" pitchFamily="49" charset="0"/>
                <a:hlinkClick r:id="rId6"/>
              </a:rPr>
              <a:t>[2]</a:t>
            </a: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 Igualmente,  este órgano observa que los Estados deben velar por que la edad mínima establecida sea acorde con las normas internacionales además de adoptar las medidas necesarias para evitar el matrimonio precoz de las niñas</a:t>
            </a:r>
            <a:r>
              <a:rPr kumimoji="0" lang="es-ES" sz="2000" b="0" i="0" u="none" strike="noStrike" cap="none" normalizeH="0" baseline="30000" dirty="0" smtClean="0" bmk="">
                <a:ln>
                  <a:noFill/>
                </a:ln>
                <a:solidFill>
                  <a:srgbClr val="212121"/>
                </a:solidFill>
                <a:effectLst/>
                <a:latin typeface="inherit"/>
                <a:ea typeface="Times New Roman" panose="02020603050405020304" pitchFamily="18" charset="0"/>
                <a:cs typeface="Courier New" panose="02070309020205020404" pitchFamily="49" charset="0"/>
                <a:hlinkClick r:id="rId7"/>
              </a:rPr>
              <a:t>[3]</a:t>
            </a: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 Asimismo, el </a:t>
            </a:r>
            <a:r>
              <a:rPr kumimoji="0" lang="es-ES" sz="2000" b="1"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Comité de Derechos Económicos, Sociales y Culturales </a:t>
            </a:r>
            <a:r>
              <a:rPr kumimoji="0" lang="es-ES" sz="2000" b="0" i="0" u="none" strike="noStrike" cap="none" normalizeH="0" baseline="0" dirty="0" smtClean="0" bmk="">
                <a:ln>
                  <a:noFill/>
                </a:ln>
                <a:solidFill>
                  <a:srgbClr val="212121"/>
                </a:solidFill>
                <a:effectLst/>
                <a:latin typeface="inherit"/>
                <a:ea typeface="Times New Roman" panose="02020603050405020304" pitchFamily="18" charset="0"/>
                <a:cs typeface="Courier New" panose="02070309020205020404" pitchFamily="49" charset="0"/>
              </a:rPr>
              <a:t>recomendó a los Estados elevar e igualar para niños y niñas la edad mínima para contraer matrimonio</a:t>
            </a:r>
            <a:r>
              <a:rPr kumimoji="0" lang="es-ES" sz="2000" b="0" i="0" u="none" strike="noStrike" cap="none" normalizeH="0" baseline="30000" dirty="0" smtClean="0" bmk="">
                <a:ln>
                  <a:noFill/>
                </a:ln>
                <a:solidFill>
                  <a:srgbClr val="212121"/>
                </a:solidFill>
                <a:effectLst/>
                <a:latin typeface="inherit"/>
                <a:ea typeface="Times New Roman" panose="02020603050405020304" pitchFamily="18" charset="0"/>
                <a:cs typeface="Courier New" panose="02070309020205020404" pitchFamily="49" charset="0"/>
                <a:hlinkClick r:id="rId8"/>
              </a:rPr>
              <a:t>[4]</a:t>
            </a:r>
            <a:r>
              <a:rPr kumimoji="0" lang="es-ES" sz="2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a:t>
            </a:r>
            <a:r>
              <a:rPr kumimoji="0" lang="es-CR" sz="1100" b="0" i="0" u="none" strike="noStrike" cap="none" normalizeH="0" baseline="0" dirty="0" smtClean="0">
                <a:ln>
                  <a:noFill/>
                </a:ln>
                <a:solidFill>
                  <a:schemeClr val="tx1"/>
                </a:solidFill>
                <a:effectLst/>
              </a:rPr>
              <a:t> </a:t>
            </a:r>
            <a:endParaRPr kumimoji="0" lang="es-C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2051222" y="5398263"/>
            <a:ext cx="97618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R" sz="1000" b="0" i="0" u="none" strike="noStrike" cap="none" normalizeH="0" baseline="30000" dirty="0" smtClean="0">
                <a:ln>
                  <a:noFill/>
                </a:ln>
                <a:solidFill>
                  <a:schemeClr val="tx1"/>
                </a:solidFill>
                <a:effectLst/>
                <a:latin typeface="inherit"/>
                <a:ea typeface="Calibri" panose="020F0502020204030204" pitchFamily="34" charset="0"/>
                <a:cs typeface="Aparajita" panose="020B0604020202020204" pitchFamily="34" charset="0"/>
                <a:hlinkClick r:id="rId9"/>
              </a:rPr>
              <a:t>[</a:t>
            </a: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hlinkClick r:id="rId9"/>
              </a:rPr>
              <a:t>1]</a:t>
            </a: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Comit</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para la Eliminaci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de la Discriminaci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contra la Mujer, Recomendaci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general N</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º</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21 (1994) sobre la igualdad en el matrimonio y en las relaciones familiares, p</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rr. 36.</a:t>
            </a:r>
            <a:endParaRPr kumimoji="0" lang="es-CR" sz="800" b="0" i="0" u="none" strike="noStrike" cap="none" normalizeH="0" baseline="0" dirty="0" smtClean="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hlinkClick r:id="rId10"/>
              </a:rPr>
              <a:t>[2]</a:t>
            </a: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Comit</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de Derechos Humanos, Observaci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general N</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º</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19 (1990) sobre la familia, p</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rr. 4. V</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ase tambi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la Observaci</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general N</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º</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28 (2000) sobre la igualdad de derechos entre hombres y mujeres, p</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rr. 23.</a:t>
            </a:r>
            <a:endParaRPr kumimoji="0" lang="es-CR" sz="800" b="0" i="0" u="none" strike="noStrike" cap="none" normalizeH="0" baseline="0" dirty="0" smtClean="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hlinkClick r:id="rId11"/>
              </a:rPr>
              <a:t>[3]</a:t>
            </a: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Observaciones finales del Consejo de Derechos Humanos sobre Uruguay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CCPR</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URY</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/CO/5), Kuwait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CCPR</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KWT</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/CO/2),</a:t>
            </a:r>
            <a:r>
              <a:rPr kumimoji="0" lang="es-CR" sz="1000" b="0" i="0" u="none" strike="noStrike" cap="none" normalizeH="0" dirty="0" smtClean="0" bmk="">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Yemen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CCPR</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/CO/75/</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YEM</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la Rep</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ú</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blica Unida de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Tanzan</a:t>
            </a:r>
            <a:r>
              <a:rPr kumimoji="0" lang="es-CR" sz="1000" b="0" i="0" u="none" strike="noStrike" cap="none" normalizeH="0" baseline="0" dirty="0" err="1"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í</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a</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CCPR</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TZA</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/CO/4/</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Add.1</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 y </a:t>
            </a:r>
            <a:r>
              <a:rPr lang="es-CR" sz="1000" dirty="0" smtClean="0" bmk="">
                <a:latin typeface="inherit"/>
                <a:ea typeface="Calibri" panose="020F0502020204030204" pitchFamily="34" charset="0"/>
                <a:cs typeface="Aparajita" panose="020B0604020202020204" pitchFamily="34" charset="0"/>
              </a:rPr>
              <a:t>la </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Rep</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ú</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blica Isl</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mica de Ir</a:t>
            </a:r>
            <a:r>
              <a:rPr kumimoji="0" lang="es-C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n (</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CCPR</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a:t>
            </a:r>
            <a:r>
              <a:rPr kumimoji="0" lang="es-CR" sz="1000" b="0" i="0" u="none" strike="noStrike" cap="none" normalizeH="0" baseline="0" dirty="0" err="1" smtClean="0" bmk="">
                <a:ln>
                  <a:noFill/>
                </a:ln>
                <a:solidFill>
                  <a:schemeClr val="tx1"/>
                </a:solidFill>
                <a:effectLst/>
                <a:latin typeface="inherit"/>
                <a:ea typeface="Calibri" panose="020F0502020204030204" pitchFamily="34" charset="0"/>
                <a:cs typeface="Aparajita" panose="020B0604020202020204" pitchFamily="34" charset="0"/>
              </a:rPr>
              <a:t>IRN</a:t>
            </a:r>
            <a:r>
              <a:rPr kumimoji="0" lang="es-CR" sz="1000" b="0" i="0" u="none" strike="noStrike" cap="none" normalizeH="0" baseline="0" dirty="0" smtClean="0" bmk="">
                <a:ln>
                  <a:noFill/>
                </a:ln>
                <a:solidFill>
                  <a:schemeClr val="tx1"/>
                </a:solidFill>
                <a:effectLst/>
                <a:latin typeface="inherit"/>
                <a:ea typeface="Calibri" panose="020F0502020204030204" pitchFamily="34" charset="0"/>
                <a:cs typeface="Aparajita" panose="020B0604020202020204" pitchFamily="34" charset="0"/>
              </a:rPr>
              <a:t>/CO/3).</a:t>
            </a:r>
            <a:endParaRPr kumimoji="0" lang="es-CR" sz="800" b="0" i="0" u="none" strike="noStrike" cap="none" normalizeH="0" baseline="0" dirty="0" smtClean="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R" sz="1000" b="0" i="0" u="none" strike="noStrike" cap="none" normalizeH="0" baseline="30000" dirty="0" smtClean="0" bmk="">
                <a:ln>
                  <a:noFill/>
                </a:ln>
                <a:solidFill>
                  <a:schemeClr val="tx1"/>
                </a:solidFill>
                <a:effectLst/>
                <a:latin typeface="inherit"/>
                <a:ea typeface="Calibri" panose="020F0502020204030204" pitchFamily="34" charset="0"/>
                <a:cs typeface="Aparajita" panose="020B0604020202020204" pitchFamily="34" charset="0"/>
                <a:hlinkClick r:id="rId12"/>
              </a:rPr>
              <a:t>[4]</a:t>
            </a:r>
            <a:r>
              <a:rPr kumimoji="0" lang="es-CR" sz="1000" b="0" i="0" u="none" strike="noStrike" cap="none" normalizeH="0" baseline="30000" dirty="0" smtClean="0">
                <a:ln>
                  <a:noFill/>
                </a:ln>
                <a:solidFill>
                  <a:schemeClr val="tx1"/>
                </a:solidFill>
                <a:effectLst/>
                <a:latin typeface="inherit"/>
                <a:ea typeface="Calibri" panose="020F0502020204030204" pitchFamily="34" charset="0"/>
                <a:cs typeface="Aparajita" panose="020B0604020202020204" pitchFamily="34" charset="0"/>
              </a:rPr>
              <a:t> </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Observaciones finales del Comit</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 de Derechos Econ</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ó</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micos, Sociales y Culturales relativas a M</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xico (E/</a:t>
            </a:r>
            <a:r>
              <a:rPr kumimoji="0" lang="es-CR" sz="1000" b="0" i="0" u="none" strike="noStrike" cap="none" normalizeH="0" baseline="0" dirty="0" err="1" smtClean="0">
                <a:ln>
                  <a:noFill/>
                </a:ln>
                <a:solidFill>
                  <a:schemeClr val="tx1"/>
                </a:solidFill>
                <a:effectLst/>
                <a:latin typeface="inherit"/>
                <a:ea typeface="Calibri" panose="020F0502020204030204" pitchFamily="34" charset="0"/>
                <a:cs typeface="Aparajita" panose="020B0604020202020204" pitchFamily="34" charset="0"/>
              </a:rPr>
              <a:t>C.12</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a:t>
            </a:r>
            <a:r>
              <a:rPr kumimoji="0" lang="es-CR" sz="1000" b="0" i="0" u="none" strike="noStrike" cap="none" normalizeH="0" baseline="0" dirty="0" err="1" smtClean="0">
                <a:ln>
                  <a:noFill/>
                </a:ln>
                <a:solidFill>
                  <a:schemeClr val="tx1"/>
                </a:solidFill>
                <a:effectLst/>
                <a:latin typeface="inherit"/>
                <a:ea typeface="Calibri" panose="020F0502020204030204" pitchFamily="34" charset="0"/>
                <a:cs typeface="Aparajita" panose="020B0604020202020204" pitchFamily="34" charset="0"/>
              </a:rPr>
              <a:t>MEX</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/CO/4); Observaciones finales del Comit</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é</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 de los Derechos del Ni</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ñ</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o sobre Georgia (CRC/C/15/</a:t>
            </a:r>
            <a:r>
              <a:rPr kumimoji="0" lang="es-CR" sz="1000" b="0" i="0" u="none" strike="noStrike" cap="none" normalizeH="0" baseline="0" dirty="0" err="1" smtClean="0">
                <a:ln>
                  <a:noFill/>
                </a:ln>
                <a:solidFill>
                  <a:schemeClr val="tx1"/>
                </a:solidFill>
                <a:effectLst/>
                <a:latin typeface="inherit"/>
                <a:ea typeface="Calibri" panose="020F0502020204030204" pitchFamily="34" charset="0"/>
                <a:cs typeface="Aparajita" panose="020B0604020202020204" pitchFamily="34" charset="0"/>
              </a:rPr>
              <a:t>Add.124</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 Sud</a:t>
            </a:r>
            <a:r>
              <a:rPr kumimoji="0" lang="es-C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parajita" panose="020B0604020202020204" pitchFamily="34" charset="0"/>
              </a:rPr>
              <a:t>á</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frica (CRC/C/15/</a:t>
            </a:r>
            <a:r>
              <a:rPr kumimoji="0" lang="es-CR" sz="1000" b="0" i="0" u="none" strike="noStrike" cap="none" normalizeH="0" baseline="0" dirty="0" err="1" smtClean="0">
                <a:ln>
                  <a:noFill/>
                </a:ln>
                <a:solidFill>
                  <a:schemeClr val="tx1"/>
                </a:solidFill>
                <a:effectLst/>
                <a:latin typeface="inherit"/>
                <a:ea typeface="Calibri" panose="020F0502020204030204" pitchFamily="34" charset="0"/>
                <a:cs typeface="Aparajita" panose="020B0604020202020204" pitchFamily="34" charset="0"/>
              </a:rPr>
              <a:t>Add.122</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 y Costa Rica (CRC/C/</a:t>
            </a:r>
            <a:r>
              <a:rPr kumimoji="0" lang="es-CR" sz="1000" b="0" i="0" u="none" strike="noStrike" cap="none" normalizeH="0" baseline="0" dirty="0" err="1" smtClean="0">
                <a:ln>
                  <a:noFill/>
                </a:ln>
                <a:solidFill>
                  <a:schemeClr val="tx1"/>
                </a:solidFill>
                <a:effectLst/>
                <a:latin typeface="inherit"/>
                <a:ea typeface="Calibri" panose="020F0502020204030204" pitchFamily="34" charset="0"/>
                <a:cs typeface="Aparajita" panose="020B0604020202020204" pitchFamily="34" charset="0"/>
              </a:rPr>
              <a:t>CRI</a:t>
            </a:r>
            <a:r>
              <a:rPr kumimoji="0" lang="es-CR" sz="1000" b="0" i="0" u="none" strike="noStrike" cap="none" normalizeH="0" baseline="0" dirty="0" smtClean="0">
                <a:ln>
                  <a:noFill/>
                </a:ln>
                <a:solidFill>
                  <a:schemeClr val="tx1"/>
                </a:solidFill>
                <a:effectLst/>
                <a:latin typeface="inherit"/>
                <a:ea typeface="Calibri" panose="020F0502020204030204" pitchFamily="34" charset="0"/>
                <a:cs typeface="Aparajita" panose="020B0604020202020204" pitchFamily="34" charset="0"/>
              </a:rPr>
              <a:t>/CO/4).</a:t>
            </a:r>
            <a:endParaRPr kumimoji="0" lang="es-C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863494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034746" y="707891"/>
            <a:ext cx="6771503" cy="21543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3882" tIns="15235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sz="4000" b="1" i="0" u="none" strike="noStrike" cap="none" normalizeH="0" baseline="0" dirty="0" smtClean="0">
                <a:ln>
                  <a:noFill/>
                </a:ln>
                <a:solidFill>
                  <a:srgbClr val="002060"/>
                </a:solidFill>
                <a:effectLst/>
                <a:latin typeface="inherit"/>
                <a:ea typeface="Times New Roman" panose="02020603050405020304" pitchFamily="18" charset="0"/>
                <a:cs typeface="Courier New" panose="02070309020205020404" pitchFamily="49" charset="0"/>
              </a:rPr>
              <a:t>Las relaciones impropias y los derechos de los niños y</a:t>
            </a:r>
            <a:r>
              <a:rPr kumimoji="0" lang="es-ES" sz="4000" b="1" i="0" u="none" strike="noStrike" cap="none" normalizeH="0" dirty="0" smtClean="0">
                <a:ln>
                  <a:noFill/>
                </a:ln>
                <a:solidFill>
                  <a:srgbClr val="002060"/>
                </a:solidFill>
                <a:effectLst/>
                <a:latin typeface="inherit"/>
                <a:ea typeface="Times New Roman" panose="02020603050405020304" pitchFamily="18" charset="0"/>
                <a:cs typeface="Courier New" panose="02070309020205020404" pitchFamily="49" charset="0"/>
              </a:rPr>
              <a:t> las niñas</a:t>
            </a:r>
            <a:endParaRPr kumimoji="0" lang="es-ES" sz="5400" b="0" i="0" u="none" strike="noStrike" cap="none" normalizeH="0" baseline="0" dirty="0" smtClean="0">
              <a:ln>
                <a:noFill/>
              </a:ln>
              <a:solidFill>
                <a:srgbClr val="002060"/>
              </a:solidFill>
              <a:effectLst/>
              <a:latin typeface="Arial" panose="020B0604020202020204" pitchFamily="34" charset="0"/>
            </a:endParaRPr>
          </a:p>
        </p:txBody>
      </p:sp>
      <p:sp>
        <p:nvSpPr>
          <p:cNvPr id="4" name="Rectángulo 3"/>
          <p:cNvSpPr/>
          <p:nvPr/>
        </p:nvSpPr>
        <p:spPr>
          <a:xfrm>
            <a:off x="2465294" y="2950864"/>
            <a:ext cx="8489577" cy="3108543"/>
          </a:xfrm>
          <a:prstGeom prst="rect">
            <a:avLst/>
          </a:prstGeom>
        </p:spPr>
        <p:txBody>
          <a:bodyPr wrap="square">
            <a:spAutoFit/>
          </a:bodyPr>
          <a:lstStyle/>
          <a:p>
            <a:pPr marL="457200" indent="-457200">
              <a:buFont typeface="Arial" panose="020B0604020202020204" pitchFamily="34" charset="0"/>
              <a:buChar char="•"/>
            </a:pPr>
            <a:r>
              <a:rPr lang="es-ES" sz="2800" dirty="0" smtClean="0">
                <a:solidFill>
                  <a:schemeClr val="accent5">
                    <a:lumMod val="50000"/>
                  </a:schemeClr>
                </a:solidFill>
                <a:latin typeface="inherit"/>
                <a:ea typeface="Calibri" panose="020F0502020204030204" pitchFamily="34" charset="0"/>
                <a:cs typeface="Times New Roman" panose="02020603050405020304" pitchFamily="18" charset="0"/>
              </a:rPr>
              <a:t>Derecho </a:t>
            </a:r>
            <a:r>
              <a:rPr lang="es-ES" sz="2800" dirty="0">
                <a:solidFill>
                  <a:schemeClr val="accent5">
                    <a:lumMod val="50000"/>
                  </a:schemeClr>
                </a:solidFill>
                <a:latin typeface="inherit"/>
                <a:ea typeface="Calibri" panose="020F0502020204030204" pitchFamily="34" charset="0"/>
                <a:cs typeface="Times New Roman" panose="02020603050405020304" pitchFamily="18" charset="0"/>
              </a:rPr>
              <a:t>a la </a:t>
            </a:r>
            <a:r>
              <a:rPr lang="es-ES" sz="2800" b="1" dirty="0">
                <a:solidFill>
                  <a:schemeClr val="accent5">
                    <a:lumMod val="50000"/>
                  </a:schemeClr>
                </a:solidFill>
                <a:latin typeface="inherit"/>
                <a:ea typeface="Calibri" panose="020F0502020204030204" pitchFamily="34" charset="0"/>
                <a:cs typeface="Times New Roman" panose="02020603050405020304" pitchFamily="18" charset="0"/>
              </a:rPr>
              <a:t>no </a:t>
            </a:r>
            <a:r>
              <a:rPr lang="es-ES" sz="2800" b="1" dirty="0" smtClean="0">
                <a:solidFill>
                  <a:schemeClr val="accent5">
                    <a:lumMod val="50000"/>
                  </a:schemeClr>
                </a:solidFill>
                <a:latin typeface="inherit"/>
                <a:ea typeface="Calibri" panose="020F0502020204030204" pitchFamily="34" charset="0"/>
                <a:cs typeface="Times New Roman" panose="02020603050405020304" pitchFamily="18" charset="0"/>
              </a:rPr>
              <a:t>discriminación, </a:t>
            </a:r>
            <a:r>
              <a:rPr lang="es-ES" sz="2800" dirty="0" err="1" smtClean="0">
                <a:solidFill>
                  <a:schemeClr val="accent5">
                    <a:lumMod val="50000"/>
                  </a:schemeClr>
                </a:solidFill>
                <a:latin typeface="inherit"/>
                <a:ea typeface="Calibri" panose="020F0502020204030204" pitchFamily="34" charset="0"/>
                <a:cs typeface="Times New Roman" panose="02020603050405020304" pitchFamily="18" charset="0"/>
              </a:rPr>
              <a:t>CDN</a:t>
            </a:r>
            <a:r>
              <a:rPr lang="es-ES" sz="2800" dirty="0" smtClean="0">
                <a:solidFill>
                  <a:schemeClr val="accent5">
                    <a:lumMod val="50000"/>
                  </a:schemeClr>
                </a:solidFill>
                <a:latin typeface="inherit"/>
                <a:ea typeface="Calibri" panose="020F0502020204030204" pitchFamily="34" charset="0"/>
                <a:cs typeface="Times New Roman" panose="02020603050405020304" pitchFamily="18" charset="0"/>
              </a:rPr>
              <a:t>, art. 2</a:t>
            </a:r>
          </a:p>
          <a:p>
            <a:pPr marL="457200" indent="-457200">
              <a:buFont typeface="Arial" panose="020B0604020202020204" pitchFamily="34" charset="0"/>
              <a:buChar char="•"/>
            </a:pPr>
            <a:r>
              <a:rPr lang="es-ES" sz="2800" dirty="0">
                <a:solidFill>
                  <a:schemeClr val="accent5">
                    <a:lumMod val="50000"/>
                  </a:schemeClr>
                </a:solidFill>
                <a:latin typeface="inherit"/>
                <a:ea typeface="Calibri" panose="020F0502020204030204" pitchFamily="34" charset="0"/>
                <a:cs typeface="Times New Roman" panose="02020603050405020304" pitchFamily="18" charset="0"/>
              </a:rPr>
              <a:t>D</a:t>
            </a:r>
            <a:r>
              <a:rPr lang="es-ES" sz="2800" dirty="0" smtClean="0">
                <a:solidFill>
                  <a:schemeClr val="accent5">
                    <a:lumMod val="50000"/>
                  </a:schemeClr>
                </a:solidFill>
                <a:latin typeface="inherit"/>
                <a:ea typeface="Calibri" panose="020F0502020204030204" pitchFamily="34" charset="0"/>
                <a:cs typeface="Times New Roman" panose="02020603050405020304" pitchFamily="18" charset="0"/>
              </a:rPr>
              <a:t>erecho </a:t>
            </a:r>
            <a:r>
              <a:rPr lang="es-ES" sz="2800" dirty="0">
                <a:solidFill>
                  <a:schemeClr val="accent5">
                    <a:lumMod val="50000"/>
                  </a:schemeClr>
                </a:solidFill>
                <a:latin typeface="inherit"/>
                <a:ea typeface="Calibri" panose="020F0502020204030204" pitchFamily="34" charset="0"/>
                <a:cs typeface="Times New Roman" panose="02020603050405020304" pitchFamily="18" charset="0"/>
              </a:rPr>
              <a:t>a la </a:t>
            </a:r>
            <a:r>
              <a:rPr lang="es-ES" sz="2800" b="1" dirty="0">
                <a:solidFill>
                  <a:schemeClr val="accent5">
                    <a:lumMod val="50000"/>
                  </a:schemeClr>
                </a:solidFill>
                <a:latin typeface="inherit"/>
                <a:ea typeface="Calibri" panose="020F0502020204030204" pitchFamily="34" charset="0"/>
                <a:cs typeface="Times New Roman" panose="02020603050405020304" pitchFamily="18" charset="0"/>
              </a:rPr>
              <a:t>protección</a:t>
            </a:r>
            <a:r>
              <a:rPr lang="es-ES" sz="2800" dirty="0">
                <a:solidFill>
                  <a:schemeClr val="accent5">
                    <a:lumMod val="50000"/>
                  </a:schemeClr>
                </a:solidFill>
                <a:latin typeface="inherit"/>
                <a:ea typeface="Calibri" panose="020F0502020204030204" pitchFamily="34" charset="0"/>
                <a:cs typeface="Times New Roman" panose="02020603050405020304" pitchFamily="18" charset="0"/>
              </a:rPr>
              <a:t>, </a:t>
            </a:r>
            <a:r>
              <a:rPr lang="es-ES" sz="2800" dirty="0" err="1">
                <a:solidFill>
                  <a:schemeClr val="accent5">
                    <a:lumMod val="50000"/>
                  </a:schemeClr>
                </a:solidFill>
                <a:latin typeface="inherit"/>
                <a:ea typeface="Calibri" panose="020F0502020204030204" pitchFamily="34" charset="0"/>
                <a:cs typeface="Times New Roman" panose="02020603050405020304" pitchFamily="18" charset="0"/>
              </a:rPr>
              <a:t>CDN</a:t>
            </a:r>
            <a:r>
              <a:rPr lang="es-ES" sz="2800" dirty="0">
                <a:solidFill>
                  <a:schemeClr val="accent5">
                    <a:lumMod val="50000"/>
                  </a:schemeClr>
                </a:solidFill>
                <a:latin typeface="inherit"/>
                <a:ea typeface="Calibri" panose="020F0502020204030204" pitchFamily="34" charset="0"/>
                <a:cs typeface="Times New Roman" panose="02020603050405020304" pitchFamily="18" charset="0"/>
              </a:rPr>
              <a:t>, </a:t>
            </a:r>
            <a:r>
              <a:rPr lang="es-ES" sz="2800" dirty="0" smtClean="0">
                <a:solidFill>
                  <a:schemeClr val="accent5">
                    <a:lumMod val="50000"/>
                  </a:schemeClr>
                </a:solidFill>
                <a:latin typeface="inherit"/>
                <a:ea typeface="Calibri" panose="020F0502020204030204" pitchFamily="34" charset="0"/>
                <a:cs typeface="Times New Roman" panose="02020603050405020304" pitchFamily="18" charset="0"/>
              </a:rPr>
              <a:t>art. 19</a:t>
            </a:r>
          </a:p>
          <a:p>
            <a:pPr marL="457200" indent="-457200">
              <a:buFont typeface="Arial" panose="020B0604020202020204" pitchFamily="34" charset="0"/>
              <a:buChar char="•"/>
            </a:pPr>
            <a:r>
              <a:rPr lang="es-ES" sz="2800" dirty="0">
                <a:solidFill>
                  <a:schemeClr val="accent5">
                    <a:lumMod val="50000"/>
                  </a:schemeClr>
                </a:solidFill>
                <a:latin typeface="inherit"/>
              </a:rPr>
              <a:t>D</a:t>
            </a:r>
            <a:r>
              <a:rPr lang="es-ES" sz="2800" dirty="0" smtClean="0">
                <a:solidFill>
                  <a:schemeClr val="accent5">
                    <a:lumMod val="50000"/>
                  </a:schemeClr>
                </a:solidFill>
                <a:latin typeface="inherit"/>
              </a:rPr>
              <a:t>erecho </a:t>
            </a:r>
            <a:r>
              <a:rPr lang="es-ES" sz="2800" dirty="0">
                <a:solidFill>
                  <a:schemeClr val="accent5">
                    <a:lumMod val="50000"/>
                  </a:schemeClr>
                </a:solidFill>
                <a:latin typeface="inherit"/>
              </a:rPr>
              <a:t>a la </a:t>
            </a:r>
            <a:r>
              <a:rPr lang="es-ES" sz="2800" b="1" dirty="0" smtClean="0">
                <a:solidFill>
                  <a:schemeClr val="accent5">
                    <a:lumMod val="50000"/>
                  </a:schemeClr>
                </a:solidFill>
                <a:latin typeface="inherit"/>
              </a:rPr>
              <a:t>salud, </a:t>
            </a:r>
            <a:r>
              <a:rPr lang="es-ES" sz="2800" dirty="0" err="1" smtClean="0">
                <a:solidFill>
                  <a:schemeClr val="accent5">
                    <a:lumMod val="50000"/>
                  </a:schemeClr>
                </a:solidFill>
                <a:latin typeface="inherit"/>
              </a:rPr>
              <a:t>CDN</a:t>
            </a:r>
            <a:r>
              <a:rPr lang="es-ES" sz="2800" dirty="0" smtClean="0">
                <a:solidFill>
                  <a:schemeClr val="accent5">
                    <a:lumMod val="50000"/>
                  </a:schemeClr>
                </a:solidFill>
                <a:latin typeface="inherit"/>
              </a:rPr>
              <a:t>, art. 24</a:t>
            </a:r>
          </a:p>
          <a:p>
            <a:pPr marL="457200" indent="-457200">
              <a:buFont typeface="Arial" panose="020B0604020202020204" pitchFamily="34" charset="0"/>
              <a:buChar char="•"/>
            </a:pPr>
            <a:r>
              <a:rPr lang="es-ES" sz="2800" dirty="0" smtClean="0">
                <a:solidFill>
                  <a:schemeClr val="accent5">
                    <a:lumMod val="50000"/>
                  </a:schemeClr>
                </a:solidFill>
                <a:latin typeface="inherit"/>
              </a:rPr>
              <a:t>Derecho a la </a:t>
            </a:r>
            <a:r>
              <a:rPr lang="es-ES" sz="2800" b="1" dirty="0" smtClean="0">
                <a:solidFill>
                  <a:schemeClr val="accent5">
                    <a:lumMod val="50000"/>
                  </a:schemeClr>
                </a:solidFill>
                <a:latin typeface="inherit"/>
              </a:rPr>
              <a:t>educación</a:t>
            </a:r>
            <a:r>
              <a:rPr lang="es-ES" sz="2800" dirty="0" smtClean="0">
                <a:solidFill>
                  <a:schemeClr val="accent5">
                    <a:lumMod val="50000"/>
                  </a:schemeClr>
                </a:solidFill>
                <a:latin typeface="inherit"/>
              </a:rPr>
              <a:t>, </a:t>
            </a:r>
            <a:r>
              <a:rPr lang="es-ES" sz="2800" dirty="0" err="1" smtClean="0">
                <a:solidFill>
                  <a:schemeClr val="accent5">
                    <a:lumMod val="50000"/>
                  </a:schemeClr>
                </a:solidFill>
                <a:latin typeface="inherit"/>
              </a:rPr>
              <a:t>CDN</a:t>
            </a:r>
            <a:r>
              <a:rPr lang="es-ES" sz="2800" dirty="0" smtClean="0">
                <a:solidFill>
                  <a:schemeClr val="accent5">
                    <a:lumMod val="50000"/>
                  </a:schemeClr>
                </a:solidFill>
                <a:latin typeface="inherit"/>
              </a:rPr>
              <a:t>, art. 28</a:t>
            </a:r>
          </a:p>
          <a:p>
            <a:pPr marL="457200" indent="-457200">
              <a:buFont typeface="Arial" panose="020B0604020202020204" pitchFamily="34" charset="0"/>
              <a:buChar char="•"/>
            </a:pPr>
            <a:r>
              <a:rPr lang="es-ES" sz="2800" dirty="0" smtClean="0">
                <a:solidFill>
                  <a:schemeClr val="accent5">
                    <a:lumMod val="50000"/>
                  </a:schemeClr>
                </a:solidFill>
                <a:latin typeface="inherit"/>
              </a:rPr>
              <a:t>Derecho a la </a:t>
            </a:r>
            <a:r>
              <a:rPr lang="es-ES" sz="2800" b="1" dirty="0" smtClean="0">
                <a:solidFill>
                  <a:schemeClr val="accent5">
                    <a:lumMod val="50000"/>
                  </a:schemeClr>
                </a:solidFill>
                <a:latin typeface="inherit"/>
              </a:rPr>
              <a:t>recreación</a:t>
            </a:r>
            <a:r>
              <a:rPr lang="es-ES" sz="2800" dirty="0" smtClean="0">
                <a:solidFill>
                  <a:schemeClr val="accent5">
                    <a:lumMod val="50000"/>
                  </a:schemeClr>
                </a:solidFill>
                <a:latin typeface="inherit"/>
              </a:rPr>
              <a:t>, </a:t>
            </a:r>
            <a:r>
              <a:rPr lang="es-ES" sz="2800" dirty="0" err="1" smtClean="0">
                <a:solidFill>
                  <a:schemeClr val="accent5">
                    <a:lumMod val="50000"/>
                  </a:schemeClr>
                </a:solidFill>
                <a:latin typeface="inherit"/>
              </a:rPr>
              <a:t>CDN</a:t>
            </a:r>
            <a:r>
              <a:rPr lang="es-ES" sz="2800" dirty="0" smtClean="0">
                <a:solidFill>
                  <a:schemeClr val="accent5">
                    <a:lumMod val="50000"/>
                  </a:schemeClr>
                </a:solidFill>
                <a:latin typeface="inherit"/>
              </a:rPr>
              <a:t>, art. 31</a:t>
            </a:r>
          </a:p>
          <a:p>
            <a:pPr marL="457200" indent="-457200">
              <a:buFont typeface="Arial" panose="020B0604020202020204" pitchFamily="34" charset="0"/>
              <a:buChar char="•"/>
            </a:pPr>
            <a:r>
              <a:rPr lang="es-ES" sz="2800" dirty="0" smtClean="0">
                <a:solidFill>
                  <a:schemeClr val="accent5">
                    <a:lumMod val="50000"/>
                  </a:schemeClr>
                </a:solidFill>
                <a:latin typeface="inherit"/>
              </a:rPr>
              <a:t>Derecho a la </a:t>
            </a:r>
            <a:r>
              <a:rPr lang="es-ES" sz="2800" b="1" dirty="0" smtClean="0">
                <a:solidFill>
                  <a:schemeClr val="accent5">
                    <a:lumMod val="50000"/>
                  </a:schemeClr>
                </a:solidFill>
                <a:latin typeface="inherit"/>
              </a:rPr>
              <a:t>participación</a:t>
            </a:r>
            <a:r>
              <a:rPr lang="es-ES" sz="2800" dirty="0" smtClean="0">
                <a:solidFill>
                  <a:schemeClr val="accent5">
                    <a:lumMod val="50000"/>
                  </a:schemeClr>
                </a:solidFill>
                <a:latin typeface="inherit"/>
              </a:rPr>
              <a:t>, </a:t>
            </a:r>
            <a:r>
              <a:rPr lang="es-ES" sz="2800" dirty="0" err="1" smtClean="0">
                <a:solidFill>
                  <a:schemeClr val="accent5">
                    <a:lumMod val="50000"/>
                  </a:schemeClr>
                </a:solidFill>
                <a:latin typeface="inherit"/>
              </a:rPr>
              <a:t>CDN</a:t>
            </a:r>
            <a:r>
              <a:rPr lang="es-ES" sz="2800" dirty="0" smtClean="0">
                <a:solidFill>
                  <a:schemeClr val="accent5">
                    <a:lumMod val="50000"/>
                  </a:schemeClr>
                </a:solidFill>
                <a:latin typeface="inherit"/>
              </a:rPr>
              <a:t>, art. 12</a:t>
            </a:r>
          </a:p>
          <a:p>
            <a:pPr marL="457200" indent="-457200">
              <a:buFont typeface="Arial" panose="020B0604020202020204" pitchFamily="34" charset="0"/>
              <a:buChar char="•"/>
            </a:pPr>
            <a:r>
              <a:rPr lang="es-ES" sz="2800" b="1" dirty="0" smtClean="0">
                <a:solidFill>
                  <a:schemeClr val="accent5">
                    <a:lumMod val="50000"/>
                  </a:schemeClr>
                </a:solidFill>
                <a:latin typeface="inherit"/>
              </a:rPr>
              <a:t>Interés superior </a:t>
            </a:r>
            <a:r>
              <a:rPr lang="es-ES" sz="2800" dirty="0" smtClean="0">
                <a:solidFill>
                  <a:schemeClr val="accent5">
                    <a:lumMod val="50000"/>
                  </a:schemeClr>
                </a:solidFill>
                <a:latin typeface="inherit"/>
              </a:rPr>
              <a:t>del menor de edad, </a:t>
            </a:r>
            <a:r>
              <a:rPr lang="es-ES" sz="2800" dirty="0" err="1" smtClean="0">
                <a:solidFill>
                  <a:schemeClr val="accent5">
                    <a:lumMod val="50000"/>
                  </a:schemeClr>
                </a:solidFill>
                <a:latin typeface="inherit"/>
              </a:rPr>
              <a:t>CDN</a:t>
            </a:r>
            <a:r>
              <a:rPr lang="es-ES" sz="2800" dirty="0" smtClean="0">
                <a:solidFill>
                  <a:schemeClr val="accent5">
                    <a:lumMod val="50000"/>
                  </a:schemeClr>
                </a:solidFill>
                <a:latin typeface="inherit"/>
              </a:rPr>
              <a:t>, art. 3</a:t>
            </a:r>
            <a:endParaRPr lang="es-CR" sz="2800" dirty="0">
              <a:solidFill>
                <a:schemeClr val="accent5">
                  <a:lumMod val="50000"/>
                </a:schemeClr>
              </a:solidFill>
              <a:latin typeface="inherit"/>
            </a:endParaRPr>
          </a:p>
        </p:txBody>
      </p:sp>
    </p:spTree>
    <p:extLst>
      <p:ext uri="{BB962C8B-B14F-4D97-AF65-F5344CB8AC3E}">
        <p14:creationId xmlns:p14="http://schemas.microsoft.com/office/powerpoint/2010/main" val="201891632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133600" y="1830828"/>
            <a:ext cx="8937811" cy="4493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3882" tIns="152352" rIns="91440" bIns="152352" numCol="1" anchor="ctr" anchorCtr="0" compatLnSpc="1">
            <a:prstTxWarp prst="textNoShape">
              <a:avLst/>
            </a:prstTxWarp>
            <a:spAutoFit/>
          </a:bodyPr>
          <a:lstStyle/>
          <a:p>
            <a:pPr lvl="0" algn="just" eaLnBrk="0" fontAlgn="base" hangingPunct="0">
              <a:spcBef>
                <a:spcPct val="0"/>
              </a:spcBef>
              <a:spcAft>
                <a:spcPct val="0"/>
              </a:spcAft>
            </a:pPr>
            <a:r>
              <a:rPr lang="es-CR" sz="2800" b="1" dirty="0" smtClean="0">
                <a:solidFill>
                  <a:srgbClr val="002060"/>
                </a:solidFill>
                <a:latin typeface="inherit"/>
                <a:ea typeface="Times New Roman" panose="02020603050405020304" pitchFamily="18" charset="0"/>
                <a:cs typeface="Courier New" panose="02070309020205020404" pitchFamily="49" charset="0"/>
              </a:rPr>
              <a:t>Ley de fortalecimiento </a:t>
            </a:r>
            <a:r>
              <a:rPr lang="es-CR" sz="2800" b="1" dirty="0">
                <a:solidFill>
                  <a:srgbClr val="002060"/>
                </a:solidFill>
                <a:latin typeface="inherit"/>
                <a:ea typeface="Times New Roman" panose="02020603050405020304" pitchFamily="18" charset="0"/>
                <a:cs typeface="Courier New" panose="02070309020205020404" pitchFamily="49" charset="0"/>
              </a:rPr>
              <a:t>de la protección legal de las niñas y las adolescentes mujeres ante situaciones de violencia de género asociadas a relaciones abusivas, reforma Código Penal, Código Familia, Ley Orgánica TSE y Registro Civil, y Código Civil</a:t>
            </a:r>
          </a:p>
          <a:p>
            <a:pPr lvl="0" algn="just" eaLnBrk="0" fontAlgn="base" hangingPunct="0">
              <a:spcBef>
                <a:spcPct val="0"/>
              </a:spcBef>
              <a:spcAft>
                <a:spcPct val="0"/>
              </a:spcAft>
            </a:pPr>
            <a:r>
              <a:rPr lang="es-CR" sz="2800" b="1" dirty="0">
                <a:solidFill>
                  <a:srgbClr val="002060"/>
                </a:solidFill>
                <a:latin typeface="inherit"/>
                <a:ea typeface="Times New Roman" panose="02020603050405020304" pitchFamily="18" charset="0"/>
                <a:cs typeface="Courier New" panose="02070309020205020404" pitchFamily="49" charset="0"/>
              </a:rPr>
              <a:t>N° </a:t>
            </a:r>
            <a:r>
              <a:rPr lang="es-CR" sz="2800" b="1" dirty="0" smtClean="0">
                <a:solidFill>
                  <a:srgbClr val="002060"/>
                </a:solidFill>
                <a:latin typeface="inherit"/>
                <a:ea typeface="Times New Roman" panose="02020603050405020304" pitchFamily="18" charset="0"/>
                <a:cs typeface="Courier New" panose="02070309020205020404" pitchFamily="49" charset="0"/>
              </a:rPr>
              <a:t>9406</a:t>
            </a:r>
          </a:p>
          <a:p>
            <a:pPr lvl="0" algn="just" eaLnBrk="0" fontAlgn="base" hangingPunct="0">
              <a:spcBef>
                <a:spcPct val="0"/>
              </a:spcBef>
              <a:spcAft>
                <a:spcPct val="0"/>
              </a:spcAft>
            </a:pPr>
            <a:endParaRPr lang="es-CR" sz="2800" b="1" dirty="0" smtClean="0">
              <a:solidFill>
                <a:srgbClr val="002060"/>
              </a:solidFill>
              <a:latin typeface="inherit"/>
              <a:ea typeface="Times New Roman" panose="02020603050405020304" pitchFamily="18" charset="0"/>
              <a:cs typeface="Courier New" panose="02070309020205020404" pitchFamily="49" charset="0"/>
            </a:endParaRPr>
          </a:p>
          <a:p>
            <a:pPr lvl="0" algn="just" eaLnBrk="0" fontAlgn="base" hangingPunct="0">
              <a:spcBef>
                <a:spcPct val="0"/>
              </a:spcBef>
              <a:spcAft>
                <a:spcPct val="0"/>
              </a:spcAft>
            </a:pPr>
            <a:r>
              <a:rPr kumimoji="0" lang="es-CR" sz="2400" b="1" i="0" u="none" strike="noStrike" cap="none" normalizeH="0" baseline="0" dirty="0" smtClean="0">
                <a:ln>
                  <a:noFill/>
                </a:ln>
                <a:solidFill>
                  <a:schemeClr val="accent4">
                    <a:lumMod val="75000"/>
                  </a:schemeClr>
                </a:solidFill>
                <a:effectLst/>
                <a:latin typeface="inherit"/>
                <a:cs typeface="Courier New" panose="02070309020205020404" pitchFamily="49" charset="0"/>
              </a:rPr>
              <a:t>(Aprobada el 30 de noviembre de 2016 y en vigencia a partir de su publicación el 13 de enero de 2017)</a:t>
            </a:r>
            <a:endParaRPr kumimoji="0" lang="es-ES" sz="3600" b="0" i="0" u="none" strike="noStrike" cap="none" normalizeH="0" baseline="0" dirty="0" smtClean="0">
              <a:ln>
                <a:noFill/>
              </a:ln>
              <a:solidFill>
                <a:schemeClr val="accent4">
                  <a:lumMod val="75000"/>
                </a:schemeClr>
              </a:solidFill>
              <a:effectLst/>
              <a:latin typeface="Arial" panose="020B0604020202020204" pitchFamily="34" charset="0"/>
            </a:endParaRPr>
          </a:p>
        </p:txBody>
      </p:sp>
      <p:sp>
        <p:nvSpPr>
          <p:cNvPr id="4" name="CuadroTexto 3"/>
          <p:cNvSpPr txBox="1"/>
          <p:nvPr/>
        </p:nvSpPr>
        <p:spPr>
          <a:xfrm>
            <a:off x="2545492" y="494270"/>
            <a:ext cx="5794535" cy="523220"/>
          </a:xfrm>
          <a:prstGeom prst="rect">
            <a:avLst/>
          </a:prstGeom>
          <a:noFill/>
        </p:spPr>
        <p:txBody>
          <a:bodyPr wrap="none" rtlCol="0">
            <a:spAutoFit/>
          </a:bodyPr>
          <a:lstStyle/>
          <a:p>
            <a:r>
              <a:rPr lang="es-CR" sz="2800" b="1" dirty="0" smtClean="0"/>
              <a:t>La Ley contra las relaciones impropias</a:t>
            </a:r>
            <a:endParaRPr lang="es-CR" sz="2800" b="1" dirty="0"/>
          </a:p>
        </p:txBody>
      </p:sp>
    </p:spTree>
    <p:extLst>
      <p:ext uri="{BB962C8B-B14F-4D97-AF65-F5344CB8AC3E}">
        <p14:creationId xmlns:p14="http://schemas.microsoft.com/office/powerpoint/2010/main" val="3786011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4" name="Group 4"/>
          <p:cNvGrpSpPr>
            <a:grpSpLocks noChangeAspect="1"/>
          </p:cNvGrpSpPr>
          <p:nvPr/>
        </p:nvGrpSpPr>
        <p:grpSpPr bwMode="auto">
          <a:xfrm>
            <a:off x="5636729" y="1278685"/>
            <a:ext cx="5336689" cy="5579316"/>
            <a:chOff x="579" y="-732"/>
            <a:chExt cx="6597" cy="5792"/>
          </a:xfrm>
        </p:grpSpPr>
        <p:sp>
          <p:nvSpPr>
            <p:cNvPr id="5" name="AutoShape 3"/>
            <p:cNvSpPr>
              <a:spLocks noChangeAspect="1" noChangeArrowheads="1" noTextEdit="1"/>
            </p:cNvSpPr>
            <p:nvPr/>
          </p:nvSpPr>
          <p:spPr bwMode="auto">
            <a:xfrm>
              <a:off x="579" y="-732"/>
              <a:ext cx="6589" cy="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R"/>
            </a:p>
          </p:txBody>
        </p:sp>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6573"/>
            <a:stretch/>
          </p:blipFill>
          <p:spPr bwMode="auto">
            <a:xfrm>
              <a:off x="704" y="-249"/>
              <a:ext cx="6472" cy="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utoShape 3"/>
          <p:cNvSpPr>
            <a:spLocks noChangeAspect="1" noChangeArrowheads="1" noTextEdit="1"/>
          </p:cNvSpPr>
          <p:nvPr/>
        </p:nvSpPr>
        <p:spPr bwMode="auto">
          <a:xfrm>
            <a:off x="5375338" y="1540997"/>
            <a:ext cx="5372021" cy="46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R"/>
          </a:p>
        </p:txBody>
      </p:sp>
      <p:sp>
        <p:nvSpPr>
          <p:cNvPr id="9" name="Rectángulo 8"/>
          <p:cNvSpPr/>
          <p:nvPr/>
        </p:nvSpPr>
        <p:spPr>
          <a:xfrm>
            <a:off x="2752035" y="484094"/>
            <a:ext cx="4184420" cy="646331"/>
          </a:xfrm>
          <a:prstGeom prst="rect">
            <a:avLst/>
          </a:prstGeom>
        </p:spPr>
        <p:txBody>
          <a:bodyPr wrap="square">
            <a:spAutoFit/>
          </a:bodyPr>
          <a:lstStyle/>
          <a:p>
            <a:r>
              <a:rPr lang="es-CR" sz="3600" b="1" dirty="0">
                <a:solidFill>
                  <a:srgbClr val="002060"/>
                </a:solidFill>
                <a:latin typeface="Verdana!important"/>
              </a:rPr>
              <a:t>ARTÍCULO </a:t>
            </a:r>
            <a:r>
              <a:rPr lang="es-CR" sz="3600" b="1" dirty="0" smtClean="0">
                <a:solidFill>
                  <a:srgbClr val="002060"/>
                </a:solidFill>
                <a:latin typeface="Verdana!important"/>
              </a:rPr>
              <a:t>1.-</a:t>
            </a:r>
            <a:endParaRPr lang="es-CR" sz="3600" b="1" dirty="0">
              <a:solidFill>
                <a:srgbClr val="002060"/>
              </a:solidFill>
            </a:endParaRPr>
          </a:p>
        </p:txBody>
      </p:sp>
      <p:sp>
        <p:nvSpPr>
          <p:cNvPr id="2" name="CuadroTexto 1"/>
          <p:cNvSpPr txBox="1"/>
          <p:nvPr/>
        </p:nvSpPr>
        <p:spPr>
          <a:xfrm>
            <a:off x="2413686" y="2421924"/>
            <a:ext cx="2652584" cy="2554545"/>
          </a:xfrm>
          <a:prstGeom prst="rect">
            <a:avLst/>
          </a:prstGeom>
          <a:noFill/>
        </p:spPr>
        <p:txBody>
          <a:bodyPr wrap="square" rtlCol="0">
            <a:spAutoFit/>
          </a:bodyPr>
          <a:lstStyle/>
          <a:p>
            <a:r>
              <a:rPr lang="es-CR" sz="4000" b="1" dirty="0" smtClean="0">
                <a:solidFill>
                  <a:srgbClr val="002060"/>
                </a:solidFill>
              </a:rPr>
              <a:t>a. Sanción de relaciones sexuales</a:t>
            </a:r>
            <a:endParaRPr lang="es-CR" sz="4000" b="1" dirty="0">
              <a:solidFill>
                <a:srgbClr val="002060"/>
              </a:solidFill>
            </a:endParaRPr>
          </a:p>
        </p:txBody>
      </p:sp>
    </p:spTree>
    <p:extLst>
      <p:ext uri="{BB962C8B-B14F-4D97-AF65-F5344CB8AC3E}">
        <p14:creationId xmlns:p14="http://schemas.microsoft.com/office/powerpoint/2010/main" val="126606696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BCR_side_bar.jpg"/>
          <p:cNvPicPr>
            <a:picLocks noChangeAspect="1"/>
          </p:cNvPicPr>
          <p:nvPr/>
        </p:nvPicPr>
        <p:blipFill>
          <a:blip r:embed="rId3" cstate="print"/>
          <a:srcRect/>
          <a:stretch>
            <a:fillRect/>
          </a:stretch>
        </p:blipFill>
        <p:spPr bwMode="auto">
          <a:xfrm>
            <a:off x="0" y="1"/>
            <a:ext cx="1868488" cy="6858000"/>
          </a:xfrm>
          <a:prstGeom prst="rect">
            <a:avLst/>
          </a:prstGeom>
          <a:noFill/>
          <a:ln w="9525">
            <a:noFill/>
            <a:miter lim="800000"/>
            <a:headEnd/>
            <a:tailEnd/>
          </a:ln>
        </p:spPr>
      </p:pic>
      <p:sp>
        <p:nvSpPr>
          <p:cNvPr id="7" name="Title 7"/>
          <p:cNvSpPr txBox="1">
            <a:spLocks/>
          </p:cNvSpPr>
          <p:nvPr/>
        </p:nvSpPr>
        <p:spPr>
          <a:xfrm>
            <a:off x="3810000" y="1"/>
            <a:ext cx="6529388" cy="1470025"/>
          </a:xfrm>
          <a:prstGeom prst="rect">
            <a:avLst/>
          </a:prstGeom>
        </p:spPr>
        <p:txBody>
          <a:bodyPr anchor="ctr">
            <a:scene3d>
              <a:camera prst="orthographicFront"/>
              <a:lightRig rig="soft" dir="t">
                <a:rot lat="0" lon="0" rev="16800000"/>
              </a:lightRig>
            </a:scene3d>
            <a:sp3d prstMaterial="softEdge">
              <a:bevelT w="38100" h="38100"/>
            </a:sp3d>
          </a:bodyPr>
          <a:lstStyle/>
          <a:p>
            <a:pPr algn="ctr">
              <a:defRPr/>
            </a:pPr>
            <a:endParaRPr lang="en-US" sz="1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078" name="TextBox 14"/>
          <p:cNvSpPr txBox="1">
            <a:spLocks noChangeArrowheads="1"/>
          </p:cNvSpPr>
          <p:nvPr/>
        </p:nvSpPr>
        <p:spPr bwMode="auto">
          <a:xfrm>
            <a:off x="4041776" y="-27074"/>
            <a:ext cx="6715125" cy="646331"/>
          </a:xfrm>
          <a:prstGeom prst="rect">
            <a:avLst/>
          </a:prstGeom>
          <a:noFill/>
          <a:ln w="9525">
            <a:noFill/>
            <a:miter lim="800000"/>
            <a:headEnd/>
            <a:tailEnd/>
          </a:ln>
        </p:spPr>
        <p:txBody>
          <a:bodyPr>
            <a:spAutoFit/>
          </a:bodyPr>
          <a:lstStyle/>
          <a:p>
            <a:pPr algn="ctr"/>
            <a:r>
              <a:rPr lang="en-GB" sz="3600" b="1" dirty="0"/>
              <a:t> </a:t>
            </a:r>
          </a:p>
        </p:txBody>
      </p:sp>
      <p:sp>
        <p:nvSpPr>
          <p:cNvPr id="3" name="TextBox 2"/>
          <p:cNvSpPr txBox="1"/>
          <p:nvPr/>
        </p:nvSpPr>
        <p:spPr>
          <a:xfrm>
            <a:off x="9768409" y="6381328"/>
            <a:ext cx="45719" cy="369332"/>
          </a:xfrm>
          <a:prstGeom prst="rect">
            <a:avLst/>
          </a:prstGeom>
          <a:noFill/>
        </p:spPr>
        <p:txBody>
          <a:bodyPr wrap="square" rtlCol="0">
            <a:spAutoFit/>
          </a:bodyPr>
          <a:lstStyle/>
          <a:p>
            <a:endParaRPr lang="fr-CA" dirty="0"/>
          </a:p>
        </p:txBody>
      </p:sp>
      <p:pic>
        <p:nvPicPr>
          <p:cNvPr id="10" name="Picture 2" descr="Image result for IB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764" y="323163"/>
            <a:ext cx="2488748" cy="11739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364509" y="1422494"/>
            <a:ext cx="9144000" cy="5143500"/>
          </a:xfrm>
          <a:prstGeom prst="rect">
            <a:avLst/>
          </a:prstGeom>
        </p:spPr>
      </p:pic>
      <p:sp>
        <p:nvSpPr>
          <p:cNvPr id="4" name="CuadroTexto 3"/>
          <p:cNvSpPr txBox="1"/>
          <p:nvPr/>
        </p:nvSpPr>
        <p:spPr>
          <a:xfrm>
            <a:off x="2364509" y="221673"/>
            <a:ext cx="6604000" cy="954107"/>
          </a:xfrm>
          <a:prstGeom prst="rect">
            <a:avLst/>
          </a:prstGeom>
          <a:noFill/>
        </p:spPr>
        <p:txBody>
          <a:bodyPr wrap="square" rtlCol="0">
            <a:spAutoFit/>
          </a:bodyPr>
          <a:lstStyle/>
          <a:p>
            <a:r>
              <a:rPr lang="es-CR" sz="1400" dirty="0" smtClean="0"/>
              <a:t>Fuente: Caja de herramientas “En tus manos” (Video dirigido a personas funcionarias que expone las consecuencias negativas de las uniones impropias hacia las personas menores de edad, y su obligación de prevenir y denunciar este tipo de relaciones, a través de la aplicación de la Ley 9406).</a:t>
            </a:r>
            <a:endParaRPr lang="es-CR" sz="1400" dirty="0"/>
          </a:p>
        </p:txBody>
      </p:sp>
    </p:spTree>
    <p:extLst>
      <p:ext uri="{BB962C8B-B14F-4D97-AF65-F5344CB8AC3E}">
        <p14:creationId xmlns:p14="http://schemas.microsoft.com/office/powerpoint/2010/main" val="171600731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3553</Words>
  <Application>Microsoft Office PowerPoint</Application>
  <PresentationFormat>Personalizado</PresentationFormat>
  <Paragraphs>379</Paragraphs>
  <Slides>43</Slides>
  <Notes>42</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Carvajal</dc:creator>
  <cp:lastModifiedBy>Merck01</cp:lastModifiedBy>
  <cp:revision>65</cp:revision>
  <dcterms:created xsi:type="dcterms:W3CDTF">2019-03-07T19:43:03Z</dcterms:created>
  <dcterms:modified xsi:type="dcterms:W3CDTF">2019-04-30T15:05:39Z</dcterms:modified>
</cp:coreProperties>
</file>